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94" r:id="rId5"/>
    <p:sldId id="560" r:id="rId6"/>
    <p:sldId id="517" r:id="rId7"/>
    <p:sldId id="566" r:id="rId8"/>
    <p:sldId id="571" r:id="rId9"/>
    <p:sldId id="583" r:id="rId10"/>
    <p:sldId id="578" r:id="rId11"/>
    <p:sldId id="494" r:id="rId12"/>
    <p:sldId id="586" r:id="rId13"/>
    <p:sldId id="596" r:id="rId14"/>
    <p:sldId id="301" r:id="rId15"/>
  </p:sldIdLst>
  <p:sldSz cx="12190413" cy="6858000"/>
  <p:notesSz cx="6858000" cy="9144000"/>
  <p:embeddedFontLst>
    <p:embeddedFont>
      <p:font typeface="Museo Sans 100" panose="02000000000000000000" pitchFamily="50" charset="0"/>
      <p:regular r:id="rId18"/>
      <p:italic r:id="rId19"/>
    </p:embeddedFont>
    <p:embeddedFont>
      <p:font typeface="Museo Sans 300" panose="02000000000000000000" pitchFamily="50" charset="0"/>
      <p:regular r:id="rId20"/>
      <p:italic r:id="rId21"/>
    </p:embeddedFont>
    <p:embeddedFont>
      <p:font typeface="Museo Sans 700" panose="02000000000000000000" pitchFamily="50" charset="0"/>
      <p:bold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1525">
          <p15:clr>
            <a:srgbClr val="A4A3A4"/>
          </p15:clr>
        </p15:guide>
        <p15:guide id="3" pos="346">
          <p15:clr>
            <a:srgbClr val="A4A3A4"/>
          </p15:clr>
        </p15:guide>
        <p15:guide id="4" pos="7332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4696"/>
    <a:srgbClr val="FF6600"/>
    <a:srgbClr val="CC272D"/>
    <a:srgbClr val="CCDAEA"/>
    <a:srgbClr val="B4C6DE"/>
    <a:srgbClr val="D09E00"/>
    <a:srgbClr val="E6AF00"/>
    <a:srgbClr val="82A0C8"/>
    <a:srgbClr val="19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7531" autoAdjust="0"/>
  </p:normalViewPr>
  <p:slideViewPr>
    <p:cSldViewPr showGuides="1">
      <p:cViewPr varScale="1">
        <p:scale>
          <a:sx n="83" d="100"/>
          <a:sy n="83" d="100"/>
        </p:scale>
        <p:origin x="686" y="77"/>
      </p:cViewPr>
      <p:guideLst>
        <p:guide orient="horz" pos="3884"/>
        <p:guide orient="horz" pos="1525"/>
        <p:guide pos="346"/>
        <p:guide pos="733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2B79-136D-44C0-B7DB-FD1583E43643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B603-7EEA-4D0C-AFCA-ED6F683E710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43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EF30D-5CC1-4DAF-A6B0-7FC94D7822DF}" type="datetimeFigureOut">
              <a:rPr lang="de-DE" smtClean="0"/>
              <a:t>24.09.2024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CC285-D29B-4757-8088-7C764E8B54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Clr>
        <a:schemeClr val="tx1"/>
      </a:buClr>
      <a:buFont typeface="Wingdings 3" panose="05040102010807070707" pitchFamily="18" charset="2"/>
      <a:buChar char="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71463" indent="-93663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57188" indent="-85725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49263" indent="-92075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34988" indent="-85725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3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56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84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61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76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29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3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51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CC285-D29B-4757-8088-7C764E8B540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43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fortiss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xing.com/companies/fortissgmbh" TargetMode="External"/><Relationship Id="rId2" Type="http://schemas.openxmlformats.org/officeDocument/2006/relationships/hyperlink" Target="https://twitter.com/fortis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fortiss_org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user/fortissTV" TargetMode="External"/><Relationship Id="rId4" Type="http://schemas.openxmlformats.org/officeDocument/2006/relationships/hyperlink" Target="https://www.facebook.com/fortiss.org/" TargetMode="External"/><Relationship Id="rId9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e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854" y="2917771"/>
            <a:ext cx="3488704" cy="1022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3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9275" y="1916832"/>
            <a:ext cx="5401915" cy="424901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39222" y="1916832"/>
            <a:ext cx="5400328" cy="424901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1842-A433-4779-AB43-7368FFA5F9C7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A11C449-E8DE-4401-AD31-70CD44436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75" y="908720"/>
            <a:ext cx="11090275" cy="43204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75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260648"/>
            <a:ext cx="7058099" cy="11521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9275" y="2420938"/>
            <a:ext cx="7058099" cy="37449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02F5-4826-4662-BA9B-AACC189CC746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7967414" y="0"/>
            <a:ext cx="4222999" cy="6597352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49275" y="1556792"/>
            <a:ext cx="7058099" cy="43204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37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wei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260648"/>
            <a:ext cx="7058099" cy="11521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9275" y="2420938"/>
            <a:ext cx="7058099" cy="37449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5E80-58DF-43D8-A65F-357D3A256CA4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7967414" y="0"/>
            <a:ext cx="4222999" cy="3284538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7967414" y="3284538"/>
            <a:ext cx="4222999" cy="3312814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49275" y="1556792"/>
            <a:ext cx="7058099" cy="43204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97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2F3-DF65-4F50-867A-77E3AEC55027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A2D9ACA5-4E6B-40A5-BFA5-C5D6EF501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74" y="908720"/>
            <a:ext cx="11090275" cy="43204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7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40A7-F972-4B66-88DF-CB9216159F74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18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597352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6597650"/>
          </a:xfrm>
          <a:solidFill>
            <a:schemeClr val="bg2">
              <a:alpha val="60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9274" y="3789040"/>
            <a:ext cx="4969867" cy="2376810"/>
          </a:xfrm>
          <a:noFill/>
          <a:ln>
            <a:noFill/>
          </a:ln>
        </p:spPr>
        <p:txBody>
          <a:bodyPr lIns="0" rIns="0" anchor="t" anchorCtr="0"/>
          <a:lstStyle>
            <a:lvl1pPr marL="0" indent="0" algn="l">
              <a:spcAft>
                <a:spcPts val="800"/>
              </a:spcAft>
              <a:buNone/>
              <a:defRPr sz="2800" baseline="0">
                <a:solidFill>
                  <a:schemeClr val="accent4"/>
                </a:solidFill>
                <a:latin typeface="+mn-lt"/>
              </a:defRPr>
            </a:lvl1pPr>
            <a:lvl2pPr marL="182563" indent="-182563" algn="l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Haben Sie Fragen?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ACF9-540D-4E8B-8FB6-FE0D50F567AC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599AA82B-36B1-DA42-AB72-EF5C806678DE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9274" y="3789040"/>
            <a:ext cx="4969867" cy="1800200"/>
          </a:xfrm>
          <a:noFill/>
          <a:ln>
            <a:noFill/>
          </a:ln>
        </p:spPr>
        <p:txBody>
          <a:bodyPr lIns="0" rIns="0" anchor="t" anchorCtr="0"/>
          <a:lstStyle>
            <a:lvl1pPr marL="0" indent="0" algn="l"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182563" indent="-182563" algn="l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Haben Sie Fragen?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5ED4-E080-4D99-B39F-1635A45873CF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pic>
        <p:nvPicPr>
          <p:cNvPr id="14" name="Bild 8">
            <a:hlinkClick r:id="rId2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24" y="5816918"/>
            <a:ext cx="343561" cy="266326"/>
          </a:xfrm>
          <a:prstGeom prst="rect">
            <a:avLst/>
          </a:prstGeom>
        </p:spPr>
      </p:pic>
      <p:pic>
        <p:nvPicPr>
          <p:cNvPr id="15" name="Bild 10">
            <a:hlinkClick r:id="rId4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996" y="5792625"/>
            <a:ext cx="372834" cy="289019"/>
          </a:xfrm>
          <a:prstGeom prst="rect">
            <a:avLst/>
          </a:prstGeom>
        </p:spPr>
      </p:pic>
      <p:pic>
        <p:nvPicPr>
          <p:cNvPr id="16" name="Bild 11">
            <a:hlinkClick r:id="rId6"/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55" y="5792625"/>
            <a:ext cx="374594" cy="290383"/>
          </a:xfrm>
          <a:prstGeom prst="rect">
            <a:avLst/>
          </a:prstGeom>
        </p:spPr>
      </p:pic>
      <p:pic>
        <p:nvPicPr>
          <p:cNvPr id="17" name="Bild 12">
            <a:hlinkClick r:id="rId8"/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07" y="5792625"/>
            <a:ext cx="344813" cy="267296"/>
          </a:xfrm>
          <a:prstGeom prst="rect">
            <a:avLst/>
          </a:prstGeom>
        </p:spPr>
      </p:pic>
      <p:pic>
        <p:nvPicPr>
          <p:cNvPr id="18" name="Bild 13">
            <a:hlinkClick r:id="rId10"/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167" y="5845403"/>
            <a:ext cx="206314" cy="177507"/>
          </a:xfrm>
          <a:prstGeom prst="rect">
            <a:avLst/>
          </a:prstGeom>
        </p:spPr>
      </p:pic>
      <p:pic>
        <p:nvPicPr>
          <p:cNvPr id="19" name="Bild 14">
            <a:hlinkClick r:id="rId12"/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804" y="5810305"/>
            <a:ext cx="337673" cy="261762"/>
          </a:xfrm>
          <a:prstGeom prst="rect">
            <a:avLst/>
          </a:prstGeom>
        </p:spPr>
      </p:pic>
      <p:sp>
        <p:nvSpPr>
          <p:cNvPr id="20" name="Oval 21"/>
          <p:cNvSpPr/>
          <p:nvPr userDrawn="1"/>
        </p:nvSpPr>
        <p:spPr>
          <a:xfrm>
            <a:off x="550590" y="5701460"/>
            <a:ext cx="453925" cy="453925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Oval 24"/>
          <p:cNvSpPr/>
          <p:nvPr userDrawn="1"/>
        </p:nvSpPr>
        <p:spPr>
          <a:xfrm>
            <a:off x="1151586" y="5703664"/>
            <a:ext cx="453925" cy="453925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Oval 26"/>
          <p:cNvSpPr/>
          <p:nvPr userDrawn="1"/>
        </p:nvSpPr>
        <p:spPr>
          <a:xfrm>
            <a:off x="1753436" y="5710172"/>
            <a:ext cx="453925" cy="453925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Oval 27"/>
          <p:cNvSpPr/>
          <p:nvPr userDrawn="1"/>
        </p:nvSpPr>
        <p:spPr>
          <a:xfrm>
            <a:off x="2357470" y="5701460"/>
            <a:ext cx="453925" cy="453925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Oval 28"/>
          <p:cNvSpPr/>
          <p:nvPr userDrawn="1"/>
        </p:nvSpPr>
        <p:spPr>
          <a:xfrm>
            <a:off x="2957626" y="5711379"/>
            <a:ext cx="453925" cy="453925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Oval 29"/>
          <p:cNvSpPr/>
          <p:nvPr userDrawn="1"/>
        </p:nvSpPr>
        <p:spPr>
          <a:xfrm>
            <a:off x="3557782" y="5703664"/>
            <a:ext cx="453925" cy="453925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bgerundetes Rechteck 25"/>
          <p:cNvSpPr/>
          <p:nvPr userDrawn="1"/>
        </p:nvSpPr>
        <p:spPr>
          <a:xfrm>
            <a:off x="3646160" y="5801291"/>
            <a:ext cx="285600" cy="270603"/>
          </a:xfrm>
          <a:prstGeom prst="round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Freihandform 26">
            <a:extLst>
              <a:ext uri="{FF2B5EF4-FFF2-40B4-BE49-F238E27FC236}">
                <a16:creationId xmlns:a16="http://schemas.microsoft.com/office/drawing/2014/main" id="{D47D111F-8983-614F-BCDE-1D7A70A21070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22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9274" y="3789040"/>
            <a:ext cx="4969867" cy="2376810"/>
          </a:xfrm>
          <a:noFill/>
          <a:ln>
            <a:noFill/>
          </a:ln>
        </p:spPr>
        <p:txBody>
          <a:bodyPr lIns="0" rIns="0" anchor="t" anchorCtr="0"/>
          <a:lstStyle>
            <a:lvl1pPr marL="0" indent="0" algn="l"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182563" indent="-182563" algn="l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Haben Sie Fragen?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51FC-3B18-4C59-80E9-66C68EC6AFFA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49813E2-463C-7B4C-8830-F793120CCC41}"/>
              </a:ext>
            </a:extLst>
          </p:cNvPr>
          <p:cNvSpPr/>
          <p:nvPr userDrawn="1"/>
        </p:nvSpPr>
        <p:spPr>
          <a:xfrm flipH="1">
            <a:off x="549274" y="3487946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597650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6597650"/>
          </a:xfrm>
          <a:solidFill>
            <a:schemeClr val="bg2">
              <a:alpha val="60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276" y="3789040"/>
            <a:ext cx="4969866" cy="237681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800">
                <a:solidFill>
                  <a:schemeClr val="accent4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E6B75A-93D1-4479-B036-9584E282387C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7E21484B-68FD-5348-8EA4-FEDB2294947D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9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597650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6597352"/>
          </a:xfrm>
          <a:solidFill>
            <a:schemeClr val="bg2">
              <a:alpha val="60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8F2E35-40FD-4B0C-9037-48712A7DA17E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C685D0AF-6135-144C-BBBA-1467240C3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275" y="3788494"/>
            <a:ext cx="937419" cy="935545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7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F40A82B5-EA9C-3F48-9B73-C1E4D3CD94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0711" y="3788494"/>
            <a:ext cx="3888431" cy="935038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8B98AFE1-A39C-0047-826F-F788723DC9E5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77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597650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6096000" cy="6597650"/>
          </a:xfrm>
          <a:solidFill>
            <a:schemeClr val="bg2">
              <a:alpha val="60000"/>
            </a:schemeClr>
          </a:solidFill>
          <a:ln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br>
              <a:rPr lang="de-DE" dirty="0"/>
            </a:b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276" y="3789040"/>
            <a:ext cx="4969866" cy="237681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800">
                <a:solidFill>
                  <a:schemeClr val="accent4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9AD9-05C2-4B18-A491-6C2E29BB0897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C2EEBB5E-08FA-2A4D-AC0E-8E47A251B542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6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6095206" cy="659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6095206" y="0"/>
            <a:ext cx="6095207" cy="6597352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276" y="3789040"/>
            <a:ext cx="4969866" cy="2376810"/>
          </a:xfrm>
        </p:spPr>
        <p:txBody>
          <a:bodyPr/>
          <a:lstStyle>
            <a:lvl1pPr marL="0" indent="0" algn="l">
              <a:spcAft>
                <a:spcPts val="800"/>
              </a:spcAft>
              <a:buNone/>
              <a:defRPr sz="2800">
                <a:solidFill>
                  <a:schemeClr val="accent4"/>
                </a:solidFill>
              </a:defRPr>
            </a:lvl1pPr>
            <a:lvl2pPr marL="182563" indent="-182563" algn="l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F250-9773-4E82-83A1-197E03FAFAD8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3D3FC8EF-68B9-1D4C-AF87-7BBE03B96939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9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Bild rechts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6095206" cy="659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6095206" y="0"/>
            <a:ext cx="6095207" cy="6597352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196753"/>
            <a:ext cx="4969867" cy="2232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276" y="3789040"/>
            <a:ext cx="4969866" cy="2376810"/>
          </a:xfrm>
        </p:spPr>
        <p:txBody>
          <a:bodyPr/>
          <a:lstStyle>
            <a:lvl1pPr marL="0" indent="0" algn="l">
              <a:spcAft>
                <a:spcPts val="800"/>
              </a:spcAft>
              <a:buNone/>
              <a:defRPr sz="2800">
                <a:solidFill>
                  <a:schemeClr val="accent4"/>
                </a:solidFill>
              </a:defRPr>
            </a:lvl1pPr>
            <a:lvl2pPr marL="182563" indent="-182563" algn="l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20E-27A1-4907-A259-5F2C70D690B6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383338" y="620688"/>
            <a:ext cx="5256212" cy="5761062"/>
          </a:xfrm>
        </p:spPr>
        <p:txBody>
          <a:bodyPr/>
          <a:lstStyle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F6565E8A-ECDA-874E-A756-2AB5DD81151B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40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enzen mit einer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6095206" y="0"/>
            <a:ext cx="6095207" cy="6597352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6095206" cy="659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988840"/>
            <a:ext cx="4969867" cy="136815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276" y="3789040"/>
            <a:ext cx="4969866" cy="2376810"/>
          </a:xfrm>
        </p:spPr>
        <p:txBody>
          <a:bodyPr/>
          <a:lstStyle>
            <a:lvl1pPr marL="177800" indent="-177800" algn="l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61950" indent="-184150" algn="l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3B4A-5E26-41E3-B5C6-DEA7D85AC313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49274" y="693255"/>
            <a:ext cx="937419" cy="935545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7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1630710" y="693255"/>
            <a:ext cx="3888431" cy="935038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00A7F92A-D8ED-634C-A6D0-80778ED1EE0D}"/>
              </a:ext>
            </a:extLst>
          </p:cNvPr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1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enzen mit zwei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6095206" y="0"/>
            <a:ext cx="6095207" cy="6597352"/>
          </a:xfrm>
          <a:solidFill>
            <a:schemeClr val="accent6"/>
          </a:solidFill>
          <a:ln>
            <a:noFill/>
          </a:ln>
        </p:spPr>
        <p:txBody>
          <a:bodyPr lIns="90000" tIns="46800" rIns="90000" bIns="468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6095206" cy="6597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275" y="1988840"/>
            <a:ext cx="4969867" cy="136815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276" y="3789040"/>
            <a:ext cx="4969866" cy="2376810"/>
          </a:xfrm>
        </p:spPr>
        <p:txBody>
          <a:bodyPr/>
          <a:lstStyle>
            <a:lvl1pPr marL="177800" indent="-177800" algn="l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61950" indent="-184150" algn="l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tabLst/>
              <a:defRPr sz="28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B77-B8AE-4AD7-85AC-03970BFA765F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15" name="Freihandform 14"/>
          <p:cNvSpPr/>
          <p:nvPr userDrawn="1"/>
        </p:nvSpPr>
        <p:spPr>
          <a:xfrm flipH="1">
            <a:off x="549274" y="3501008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49274" y="693255"/>
            <a:ext cx="937419" cy="935545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7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1630711" y="693255"/>
            <a:ext cx="1294827" cy="935038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142878" y="693255"/>
            <a:ext cx="937419" cy="935545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marL="0" indent="0" algn="ctr">
              <a:buNone/>
              <a:defRPr sz="7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6"/>
          </p:nvPr>
        </p:nvSpPr>
        <p:spPr>
          <a:xfrm>
            <a:off x="4224315" y="693255"/>
            <a:ext cx="1294827" cy="935038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36B4-5C81-498F-BD73-3A61BAC0F8EC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49275" y="908720"/>
            <a:ext cx="11090275" cy="43204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22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597352"/>
            <a:ext cx="12190413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9275" y="260648"/>
            <a:ext cx="11090274" cy="5760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9275" y="1916832"/>
            <a:ext cx="11090274" cy="4249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26654" y="6597352"/>
            <a:ext cx="1297459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1C47CC47-18B6-45D4-A82B-37C048120313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2798" y="6597352"/>
            <a:ext cx="8856984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830" y="6669360"/>
            <a:ext cx="397958" cy="11663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0862" y="6597352"/>
            <a:ext cx="575792" cy="2606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F22FEE40-136C-461E-A756-4E020E7EBF2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0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7" r:id="rId3"/>
    <p:sldLayoutId id="2147483661" r:id="rId4"/>
    <p:sldLayoutId id="2147483659" r:id="rId5"/>
    <p:sldLayoutId id="2147483660" r:id="rId6"/>
    <p:sldLayoutId id="2147483662" r:id="rId7"/>
    <p:sldLayoutId id="2147483663" r:id="rId8"/>
    <p:sldLayoutId id="2147483650" r:id="rId9"/>
    <p:sldLayoutId id="2147483652" r:id="rId10"/>
    <p:sldLayoutId id="2147483657" r:id="rId11"/>
    <p:sldLayoutId id="2147483658" r:id="rId12"/>
    <p:sldLayoutId id="2147483654" r:id="rId13"/>
    <p:sldLayoutId id="2147483655" r:id="rId14"/>
    <p:sldLayoutId id="2147483664" r:id="rId15"/>
    <p:sldLayoutId id="2147483665" r:id="rId16"/>
    <p:sldLayoutId id="2147483666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17462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809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sv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22.png"/><Relationship Id="rId26" Type="http://schemas.openxmlformats.org/officeDocument/2006/relationships/image" Target="../media/image49.svg"/><Relationship Id="rId3" Type="http://schemas.openxmlformats.org/officeDocument/2006/relationships/image" Target="../media/image36.png"/><Relationship Id="rId21" Type="http://schemas.openxmlformats.org/officeDocument/2006/relationships/image" Target="../media/image25.svg"/><Relationship Id="rId34" Type="http://schemas.openxmlformats.org/officeDocument/2006/relationships/image" Target="../media/image57.svg"/><Relationship Id="rId7" Type="http://schemas.openxmlformats.org/officeDocument/2006/relationships/image" Target="../media/image18.png"/><Relationship Id="rId12" Type="http://schemas.openxmlformats.org/officeDocument/2006/relationships/image" Target="../media/image41.png"/><Relationship Id="rId17" Type="http://schemas.openxmlformats.org/officeDocument/2006/relationships/image" Target="../media/image12.sv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24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24" Type="http://schemas.openxmlformats.org/officeDocument/2006/relationships/image" Target="../media/image47.svg"/><Relationship Id="rId32" Type="http://schemas.openxmlformats.org/officeDocument/2006/relationships/image" Target="../media/image55.svg"/><Relationship Id="rId5" Type="http://schemas.openxmlformats.org/officeDocument/2006/relationships/image" Target="../media/image38.png"/><Relationship Id="rId15" Type="http://schemas.openxmlformats.org/officeDocument/2006/relationships/image" Target="../media/image44.svg"/><Relationship Id="rId23" Type="http://schemas.openxmlformats.org/officeDocument/2006/relationships/image" Target="../media/image46.png"/><Relationship Id="rId28" Type="http://schemas.openxmlformats.org/officeDocument/2006/relationships/image" Target="../media/image51.svg"/><Relationship Id="rId36" Type="http://schemas.openxmlformats.org/officeDocument/2006/relationships/image" Target="../media/image59.svg"/><Relationship Id="rId10" Type="http://schemas.openxmlformats.org/officeDocument/2006/relationships/image" Target="../media/image21.png"/><Relationship Id="rId19" Type="http://schemas.openxmlformats.org/officeDocument/2006/relationships/image" Target="../media/image23.svg"/><Relationship Id="rId31" Type="http://schemas.openxmlformats.org/officeDocument/2006/relationships/image" Target="../media/image54.png"/><Relationship Id="rId4" Type="http://schemas.openxmlformats.org/officeDocument/2006/relationships/image" Target="../media/image37.svg"/><Relationship Id="rId9" Type="http://schemas.openxmlformats.org/officeDocument/2006/relationships/image" Target="../media/image20.png"/><Relationship Id="rId14" Type="http://schemas.openxmlformats.org/officeDocument/2006/relationships/image" Target="../media/image43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svg"/><Relationship Id="rId35" Type="http://schemas.openxmlformats.org/officeDocument/2006/relationships/image" Target="../media/image58.png"/><Relationship Id="rId8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26" Type="http://schemas.openxmlformats.org/officeDocument/2006/relationships/image" Target="../media/image22.png"/><Relationship Id="rId3" Type="http://schemas.openxmlformats.org/officeDocument/2006/relationships/image" Target="../media/image36.png"/><Relationship Id="rId21" Type="http://schemas.openxmlformats.org/officeDocument/2006/relationships/image" Target="../media/image42.png"/><Relationship Id="rId7" Type="http://schemas.openxmlformats.org/officeDocument/2006/relationships/image" Target="../media/image18.png"/><Relationship Id="rId12" Type="http://schemas.openxmlformats.org/officeDocument/2006/relationships/image" Target="../media/image41.png"/><Relationship Id="rId17" Type="http://schemas.openxmlformats.org/officeDocument/2006/relationships/image" Target="../media/image64.png"/><Relationship Id="rId25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24" Type="http://schemas.openxmlformats.org/officeDocument/2006/relationships/image" Target="../media/image11.png"/><Relationship Id="rId5" Type="http://schemas.openxmlformats.org/officeDocument/2006/relationships/image" Target="../media/image38.png"/><Relationship Id="rId15" Type="http://schemas.openxmlformats.org/officeDocument/2006/relationships/image" Target="../media/image62.png"/><Relationship Id="rId23" Type="http://schemas.openxmlformats.org/officeDocument/2006/relationships/image" Target="../media/image44.svg"/><Relationship Id="rId28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66.png"/><Relationship Id="rId4" Type="http://schemas.openxmlformats.org/officeDocument/2006/relationships/image" Target="../media/image37.svg"/><Relationship Id="rId9" Type="http://schemas.openxmlformats.org/officeDocument/2006/relationships/image" Target="../media/image20.png"/><Relationship Id="rId14" Type="http://schemas.openxmlformats.org/officeDocument/2006/relationships/image" Target="../media/image61.svg"/><Relationship Id="rId22" Type="http://schemas.openxmlformats.org/officeDocument/2006/relationships/image" Target="../media/image43.png"/><Relationship Id="rId27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26" Type="http://schemas.openxmlformats.org/officeDocument/2006/relationships/image" Target="../media/image22.png"/><Relationship Id="rId3" Type="http://schemas.openxmlformats.org/officeDocument/2006/relationships/image" Target="../media/image36.png"/><Relationship Id="rId21" Type="http://schemas.openxmlformats.org/officeDocument/2006/relationships/image" Target="../media/image42.png"/><Relationship Id="rId7" Type="http://schemas.openxmlformats.org/officeDocument/2006/relationships/image" Target="../media/image18.png"/><Relationship Id="rId12" Type="http://schemas.openxmlformats.org/officeDocument/2006/relationships/image" Target="../media/image41.png"/><Relationship Id="rId17" Type="http://schemas.openxmlformats.org/officeDocument/2006/relationships/image" Target="../media/image64.png"/><Relationship Id="rId25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24" Type="http://schemas.openxmlformats.org/officeDocument/2006/relationships/image" Target="../media/image11.png"/><Relationship Id="rId5" Type="http://schemas.openxmlformats.org/officeDocument/2006/relationships/image" Target="../media/image38.png"/><Relationship Id="rId15" Type="http://schemas.openxmlformats.org/officeDocument/2006/relationships/image" Target="../media/image62.png"/><Relationship Id="rId23" Type="http://schemas.openxmlformats.org/officeDocument/2006/relationships/image" Target="../media/image44.svg"/><Relationship Id="rId28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66.png"/><Relationship Id="rId4" Type="http://schemas.openxmlformats.org/officeDocument/2006/relationships/image" Target="../media/image37.svg"/><Relationship Id="rId9" Type="http://schemas.openxmlformats.org/officeDocument/2006/relationships/image" Target="../media/image20.png"/><Relationship Id="rId14" Type="http://schemas.openxmlformats.org/officeDocument/2006/relationships/image" Target="../media/image61.svg"/><Relationship Id="rId22" Type="http://schemas.openxmlformats.org/officeDocument/2006/relationships/image" Target="../media/image43.png"/><Relationship Id="rId27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0.png"/><Relationship Id="rId3" Type="http://schemas.openxmlformats.org/officeDocument/2006/relationships/image" Target="../media/image40.png"/><Relationship Id="rId7" Type="http://schemas.openxmlformats.org/officeDocument/2006/relationships/image" Target="../media/image6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11" Type="http://schemas.openxmlformats.org/officeDocument/2006/relationships/image" Target="../media/image20.png"/><Relationship Id="rId5" Type="http://schemas.openxmlformats.org/officeDocument/2006/relationships/image" Target="../media/image38.png"/><Relationship Id="rId15" Type="http://schemas.openxmlformats.org/officeDocument/2006/relationships/image" Target="../media/image72.JPG"/><Relationship Id="rId10" Type="http://schemas.openxmlformats.org/officeDocument/2006/relationships/image" Target="../media/image19.png"/><Relationship Id="rId4" Type="http://schemas.openxmlformats.org/officeDocument/2006/relationships/image" Target="../media/image39.png"/><Relationship Id="rId9" Type="http://schemas.openxmlformats.org/officeDocument/2006/relationships/image" Target="../media/image18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77F977-DFFC-377B-108F-69D49D7637E0}"/>
              </a:ext>
            </a:extLst>
          </p:cNvPr>
          <p:cNvSpPr/>
          <p:nvPr/>
        </p:nvSpPr>
        <p:spPr>
          <a:xfrm>
            <a:off x="11160701" y="6564808"/>
            <a:ext cx="1008112" cy="288032"/>
          </a:xfrm>
          <a:prstGeom prst="rect">
            <a:avLst/>
          </a:prstGeom>
          <a:solidFill>
            <a:srgbClr val="0146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38C663-09D0-B50E-175F-4A64385BC1A7}"/>
              </a:ext>
            </a:extLst>
          </p:cNvPr>
          <p:cNvSpPr txBox="1">
            <a:spLocks/>
          </p:cNvSpPr>
          <p:nvPr/>
        </p:nvSpPr>
        <p:spPr>
          <a:xfrm>
            <a:off x="549275" y="692151"/>
            <a:ext cx="11018539" cy="2088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Modular Consistency Checking Between Heterogeneous Models Without Direct Data Exchange Between Collaborators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D7BB7-3AD5-C2E7-D1D4-C75C6D9D2A49}"/>
              </a:ext>
            </a:extLst>
          </p:cNvPr>
          <p:cNvSpPr txBox="1">
            <a:spLocks/>
          </p:cNvSpPr>
          <p:nvPr/>
        </p:nvSpPr>
        <p:spPr>
          <a:xfrm>
            <a:off x="549274" y="3573016"/>
            <a:ext cx="11018539" cy="259283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4250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accent4"/>
                </a:solidFill>
                <a:latin typeface="Museo Sans 100" panose="02000000000000000000" pitchFamily="50" charset="0"/>
              </a:rPr>
              <a:t>Sebastian Bergemann</a:t>
            </a:r>
            <a:r>
              <a:rPr lang="en-US" sz="3200" baseline="30000" dirty="0">
                <a:solidFill>
                  <a:schemeClr val="accent4"/>
                </a:solidFill>
                <a:latin typeface="Museo Sans 100" panose="02000000000000000000" pitchFamily="50" charset="0"/>
              </a:rPr>
              <a:t>1</a:t>
            </a:r>
            <a:r>
              <a:rPr lang="en-US" sz="3200" dirty="0">
                <a:solidFill>
                  <a:schemeClr val="accent4"/>
                </a:solidFill>
                <a:latin typeface="Museo Sans 100" panose="02000000000000000000" pitchFamily="50" charset="0"/>
              </a:rPr>
              <a:t>, Nina Benkendorf</a:t>
            </a:r>
            <a:r>
              <a:rPr lang="en-US" sz="3200" baseline="30000" dirty="0">
                <a:solidFill>
                  <a:schemeClr val="accent4"/>
                </a:solidFill>
                <a:latin typeface="Museo Sans 100" panose="02000000000000000000" pitchFamily="50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accent4"/>
              </a:solidFill>
              <a:latin typeface="Museo Sans 100" panose="02000000000000000000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accent4"/>
                </a:solidFill>
                <a:latin typeface="Museo Sans 100" panose="02000000000000000000" pitchFamily="50" charset="0"/>
              </a:rPr>
              <a:t>1 </a:t>
            </a:r>
            <a:r>
              <a:rPr lang="en-US" sz="1800" i="1" dirty="0">
                <a:solidFill>
                  <a:schemeClr val="accent4"/>
                </a:solidFill>
                <a:latin typeface="Museo Sans 100" panose="02000000000000000000" pitchFamily="50" charset="0"/>
              </a:rPr>
              <a:t>fortiss, Research Institute of the Free State of Bavaria, Munich, Germany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CoPaMo @ MODELS 24</a:t>
            </a:r>
          </a:p>
          <a:p>
            <a:pPr marL="0" indent="0"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22.09.2024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2547C18-BEE9-DA6D-C1E9-1B06627E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614" y="5980264"/>
            <a:ext cx="1994275" cy="584544"/>
          </a:xfrm>
          <a:prstGeom prst="rect">
            <a:avLst/>
          </a:prstGeom>
        </p:spPr>
      </p:pic>
      <p:sp>
        <p:nvSpPr>
          <p:cNvPr id="12" name="Freihandform 9">
            <a:extLst>
              <a:ext uri="{FF2B5EF4-FFF2-40B4-BE49-F238E27FC236}">
                <a16:creationId xmlns:a16="http://schemas.microsoft.com/office/drawing/2014/main" id="{C4E7B412-3EF7-2669-B315-DD23DAC79B73}"/>
              </a:ext>
            </a:extLst>
          </p:cNvPr>
          <p:cNvSpPr/>
          <p:nvPr/>
        </p:nvSpPr>
        <p:spPr>
          <a:xfrm flipH="1">
            <a:off x="657274" y="2996952"/>
            <a:ext cx="4969868" cy="216024"/>
          </a:xfrm>
          <a:custGeom>
            <a:avLst/>
            <a:gdLst>
              <a:gd name="connsiteX0" fmla="*/ 0 w 4933950"/>
              <a:gd name="connsiteY0" fmla="*/ 0 h 177800"/>
              <a:gd name="connsiteX1" fmla="*/ 3619500 w 4933950"/>
              <a:gd name="connsiteY1" fmla="*/ 0 h 177800"/>
              <a:gd name="connsiteX2" fmla="*/ 3797300 w 4933950"/>
              <a:gd name="connsiteY2" fmla="*/ 177800 h 177800"/>
              <a:gd name="connsiteX3" fmla="*/ 3975100 w 4933950"/>
              <a:gd name="connsiteY3" fmla="*/ 0 h 177800"/>
              <a:gd name="connsiteX4" fmla="*/ 4933950 w 4933950"/>
              <a:gd name="connsiteY4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177800">
                <a:moveTo>
                  <a:pt x="0" y="0"/>
                </a:moveTo>
                <a:lnTo>
                  <a:pt x="3619500" y="0"/>
                </a:lnTo>
                <a:lnTo>
                  <a:pt x="3797300" y="177800"/>
                </a:lnTo>
                <a:lnTo>
                  <a:pt x="3975100" y="0"/>
                </a:lnTo>
                <a:lnTo>
                  <a:pt x="493395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91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CDD0-C83D-EABF-4699-D73DDC9C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DE569-79F9-174F-4101-E5B7A4FE6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4" y="1916832"/>
            <a:ext cx="11306571" cy="4249018"/>
          </a:xfrm>
        </p:spPr>
        <p:txBody>
          <a:bodyPr/>
          <a:lstStyle/>
          <a:p>
            <a:r>
              <a:rPr lang="en-US" dirty="0"/>
              <a:t>Approach for </a:t>
            </a:r>
            <a:r>
              <a:rPr lang="en-US" dirty="0">
                <a:latin typeface="+mj-lt"/>
              </a:rPr>
              <a:t>checking consistency</a:t>
            </a:r>
            <a:r>
              <a:rPr lang="en-US" dirty="0"/>
              <a:t> between </a:t>
            </a:r>
            <a:r>
              <a:rPr lang="en-US" dirty="0">
                <a:latin typeface="+mj-lt"/>
              </a:rPr>
              <a:t>multiple potential heterogeneous models</a:t>
            </a:r>
            <a:r>
              <a:rPr lang="en-US" dirty="0"/>
              <a:t> in a </a:t>
            </a:r>
            <a:r>
              <a:rPr lang="en-US" dirty="0">
                <a:latin typeface="+mj-lt"/>
              </a:rPr>
              <a:t>collaborative environment</a:t>
            </a:r>
            <a:r>
              <a:rPr lang="en-US" dirty="0"/>
              <a:t> without the need of directly exchanging model data between the involved collaborators to </a:t>
            </a:r>
            <a:r>
              <a:rPr lang="en-US" dirty="0">
                <a:latin typeface="+mj-lt"/>
              </a:rPr>
              <a:t>reduce the risk of leaking confidential information</a:t>
            </a:r>
          </a:p>
          <a:p>
            <a:r>
              <a:rPr lang="en-US" dirty="0"/>
              <a:t>Benefits (tested on C</a:t>
            </a:r>
            <a:r>
              <a:rPr lang="en-US" baseline="30000" dirty="0"/>
              <a:t>4</a:t>
            </a:r>
            <a:r>
              <a:rPr lang="en-US" dirty="0"/>
              <a:t> prototype):</a:t>
            </a:r>
          </a:p>
          <a:p>
            <a:pPr lvl="1"/>
            <a:r>
              <a:rPr lang="en-US" dirty="0"/>
              <a:t>No direct data exchange between involved parties</a:t>
            </a:r>
          </a:p>
          <a:p>
            <a:pPr lvl="1"/>
            <a:r>
              <a:rPr lang="en-US" dirty="0"/>
              <a:t>Models are kept under owner’s control</a:t>
            </a:r>
          </a:p>
          <a:p>
            <a:pPr lvl="1"/>
            <a:r>
              <a:rPr lang="en-US" dirty="0"/>
              <a:t>Reduce check failures by only requesting the minimal necessary data</a:t>
            </a:r>
          </a:p>
          <a:p>
            <a:pPr lvl="1"/>
            <a:r>
              <a:rPr lang="en-US" dirty="0"/>
              <a:t>Easily extensible</a:t>
            </a:r>
          </a:p>
          <a:p>
            <a:pPr lvl="1"/>
            <a:r>
              <a:rPr lang="en-US" dirty="0"/>
              <a:t>Good base for further experiments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D81A-D554-9138-CCA6-5C9BD395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1FE-E033-4ADC-8DE8-481286EB3493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0D1C0-B783-18A8-069E-C90D0D03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940F1-D307-6CFA-FB1C-8BD83542E5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Rechteck 18">
            <a:extLst>
              <a:ext uri="{FF2B5EF4-FFF2-40B4-BE49-F238E27FC236}">
                <a16:creationId xmlns:a16="http://schemas.microsoft.com/office/drawing/2014/main" id="{6D449D67-DE91-B1E9-375B-7EA367DBB158}"/>
              </a:ext>
            </a:extLst>
          </p:cNvPr>
          <p:cNvSpPr/>
          <p:nvPr/>
        </p:nvSpPr>
        <p:spPr>
          <a:xfrm>
            <a:off x="2530810" y="5445224"/>
            <a:ext cx="7128792" cy="100811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50800" sx="1000" sy="1000" algn="ctr" rotWithShape="0">
              <a:srgbClr val="000000"/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Museo Sans 700" charset="0"/>
                <a:ea typeface="Museo Sans 700" charset="0"/>
                <a:cs typeface="Museo Sans 700" charset="0"/>
              </a:rPr>
              <a:t>Any questions or feedback?</a:t>
            </a:r>
            <a:endParaRPr lang="en-US" sz="3600" b="1" i="0" dirty="0">
              <a:solidFill>
                <a:schemeClr val="accent1"/>
              </a:solidFill>
              <a:latin typeface="Museo Sans 700" charset="0"/>
              <a:ea typeface="Museo Sans 700" charset="0"/>
              <a:cs typeface="Museo Sans 70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A48A2-0F7E-AAC0-53D0-D25C25903319}"/>
              </a:ext>
            </a:extLst>
          </p:cNvPr>
          <p:cNvGrpSpPr/>
          <p:nvPr/>
        </p:nvGrpSpPr>
        <p:grpSpPr>
          <a:xfrm>
            <a:off x="5591150" y="273738"/>
            <a:ext cx="6264695" cy="1211591"/>
            <a:chOff x="195781" y="5693484"/>
            <a:chExt cx="3811193" cy="707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3BE2B20-FD3A-393D-8E64-C1AB7A267624}"/>
                </a:ext>
              </a:extLst>
            </p:cNvPr>
            <p:cNvSpPr/>
            <p:nvPr/>
          </p:nvSpPr>
          <p:spPr>
            <a:xfrm>
              <a:off x="982638" y="5693484"/>
              <a:ext cx="3024336" cy="707886"/>
            </a:xfrm>
            <a:prstGeom prst="roundRect">
              <a:avLst>
                <a:gd name="adj" fmla="val 669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2"/>
                  </a:solidFill>
                  <a:latin typeface="+mj-lt"/>
                </a:rPr>
                <a:t>Sebastian Bergemann</a:t>
              </a:r>
            </a:p>
            <a:p>
              <a:pPr algn="ctr"/>
              <a:r>
                <a:rPr lang="en-US" sz="3200" i="1" dirty="0">
                  <a:solidFill>
                    <a:schemeClr val="bg2"/>
                  </a:solidFill>
                </a:rPr>
                <a:t>bergemann@fortiss.org</a:t>
              </a:r>
            </a:p>
          </p:txBody>
        </p:sp>
        <p:pic>
          <p:nvPicPr>
            <p:cNvPr id="9" name="Graphic 8" descr="Address Book with solid fill">
              <a:extLst>
                <a:ext uri="{FF2B5EF4-FFF2-40B4-BE49-F238E27FC236}">
                  <a16:creationId xmlns:a16="http://schemas.microsoft.com/office/drawing/2014/main" id="{CE7906B4-ECB7-B15B-8310-AE2FB3FC6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1402" b="11183"/>
            <a:stretch/>
          </p:blipFill>
          <p:spPr>
            <a:xfrm>
              <a:off x="195781" y="5693484"/>
              <a:ext cx="914400" cy="70788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6DBF2F-162F-69EF-B970-AB69CC7B2C14}"/>
              </a:ext>
            </a:extLst>
          </p:cNvPr>
          <p:cNvGrpSpPr/>
          <p:nvPr/>
        </p:nvGrpSpPr>
        <p:grpSpPr>
          <a:xfrm>
            <a:off x="10199662" y="4041341"/>
            <a:ext cx="1999960" cy="2484003"/>
            <a:chOff x="10199662" y="4041341"/>
            <a:chExt cx="1999960" cy="24840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384C47-8EDC-9F87-B409-6E25E993F9CF}"/>
                </a:ext>
              </a:extLst>
            </p:cNvPr>
            <p:cNvSpPr txBox="1"/>
            <p:nvPr/>
          </p:nvSpPr>
          <p:spPr>
            <a:xfrm>
              <a:off x="10201544" y="5398313"/>
              <a:ext cx="1998078" cy="110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  <a:buClr>
                  <a:schemeClr val="bg1"/>
                </a:buClr>
              </a:pPr>
              <a:r>
                <a:rPr lang="en-US" sz="1050" dirty="0">
                  <a:solidFill>
                    <a:srgbClr val="000000"/>
                  </a:solidFill>
                </a:rPr>
                <a:t>Partly funded by the German Federal Ministry of Education and Research (BMBF)</a:t>
              </a:r>
            </a:p>
            <a:p>
              <a:pPr>
                <a:spcAft>
                  <a:spcPts val="800"/>
                </a:spcAft>
                <a:buClr>
                  <a:schemeClr val="bg1"/>
                </a:buClr>
              </a:pPr>
              <a:r>
                <a:rPr lang="en-US" sz="1050" dirty="0">
                  <a:solidFill>
                    <a:srgbClr val="000000"/>
                  </a:solidFill>
                </a:rPr>
                <a:t>Project: BaSys4Transfer</a:t>
              </a:r>
            </a:p>
            <a:p>
              <a:pPr>
                <a:spcAft>
                  <a:spcPts val="800"/>
                </a:spcAft>
                <a:buClr>
                  <a:schemeClr val="bg1"/>
                </a:buClr>
              </a:pPr>
              <a:r>
                <a:rPr lang="en-US" sz="1050" dirty="0">
                  <a:solidFill>
                    <a:srgbClr val="000000"/>
                  </a:solidFill>
                </a:rPr>
                <a:t>Grant no.: 01IS22089F</a:t>
              </a:r>
              <a:endParaRPr lang="de-DE" sz="1050" dirty="0" err="1">
                <a:solidFill>
                  <a:srgbClr val="000000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1EA1607-9C2B-016D-0340-09878849D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751" t="10907" r="14072" b="14813"/>
            <a:stretch/>
          </p:blipFill>
          <p:spPr>
            <a:xfrm>
              <a:off x="10259144" y="4099017"/>
              <a:ext cx="1815389" cy="1301358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E3682D-6615-4EC4-F2CE-9F2F7120A8DF}"/>
                </a:ext>
              </a:extLst>
            </p:cNvPr>
            <p:cNvSpPr/>
            <p:nvPr/>
          </p:nvSpPr>
          <p:spPr>
            <a:xfrm>
              <a:off x="10199662" y="4041341"/>
              <a:ext cx="1925271" cy="2484003"/>
            </a:xfrm>
            <a:prstGeom prst="roundRect">
              <a:avLst>
                <a:gd name="adj" fmla="val 5448"/>
              </a:avLst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 algn="ctr">
                <a:spcAft>
                  <a:spcPts val="800"/>
                </a:spcAft>
                <a:buClr>
                  <a:schemeClr val="tx1"/>
                </a:buClr>
                <a:buFont typeface="Wingdings 3" panose="05040102010807070707" pitchFamily="18" charset="2"/>
                <a:buChar char=""/>
              </a:pPr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3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4ACF8-9975-B84C-B405-37FCBE5DC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ACD50A-C2FA-764A-8DAF-DB24B1D64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Sebastian Bergemann</a:t>
            </a:r>
          </a:p>
          <a:p>
            <a:r>
              <a:rPr lang="en-US" dirty="0"/>
              <a:t>bergemann@fortiss.org</a:t>
            </a:r>
          </a:p>
          <a:p>
            <a:endParaRPr lang="en-US" dirty="0"/>
          </a:p>
          <a:p>
            <a:r>
              <a:rPr lang="en-US" dirty="0"/>
              <a:t>fortiss GmbH</a:t>
            </a:r>
            <a:br>
              <a:rPr lang="en-US" dirty="0"/>
            </a:br>
            <a:r>
              <a:rPr lang="en-US" dirty="0" err="1"/>
              <a:t>Guerickestr</a:t>
            </a:r>
            <a:r>
              <a:rPr lang="en-US" dirty="0"/>
              <a:t>. 25</a:t>
            </a:r>
            <a:br>
              <a:rPr lang="en-US" dirty="0"/>
            </a:br>
            <a:r>
              <a:rPr lang="en-US" dirty="0"/>
              <a:t>80805 Munich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74130-BFC6-174A-A8A4-93ECD54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3AE2-A1AB-4C66-881E-91CB15BC4AE0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7DDF6C-C149-964C-BA07-510A40AE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3E4DD0-CA43-0D4A-BC78-5CCA5BC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58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 descr="Robot Hand with solid fill">
            <a:extLst>
              <a:ext uri="{FF2B5EF4-FFF2-40B4-BE49-F238E27FC236}">
                <a16:creationId xmlns:a16="http://schemas.microsoft.com/office/drawing/2014/main" id="{9FCD60E6-A40F-D009-8FFA-DAD1DD4B2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5146" y="380842"/>
            <a:ext cx="1080120" cy="1080120"/>
          </a:xfrm>
          <a:prstGeom prst="rect">
            <a:avLst/>
          </a:prstGeom>
        </p:spPr>
      </p:pic>
      <p:pic>
        <p:nvPicPr>
          <p:cNvPr id="66" name="Graphic 65" descr="Users with solid fill">
            <a:extLst>
              <a:ext uri="{FF2B5EF4-FFF2-40B4-BE49-F238E27FC236}">
                <a16:creationId xmlns:a16="http://schemas.microsoft.com/office/drawing/2014/main" id="{5AE716D9-2D88-E39D-6378-1984160E7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7499" y="503638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33C2B-6358-1CB9-5100-10B6400B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6BCE-48DA-41A1-5EC7-F6F73D06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BD8F-0EA3-413A-B381-0D46E0DEE6E7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54930-7CD2-B577-366C-646A5A37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A22A-7DEC-11ED-7BD5-D41C3DCFB5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" name="Picture 9" descr="A picture containing blue&#10;&#10;Description automatically generated">
            <a:extLst>
              <a:ext uri="{FF2B5EF4-FFF2-40B4-BE49-F238E27FC236}">
                <a16:creationId xmlns:a16="http://schemas.microsoft.com/office/drawing/2014/main" id="{39E1E4B6-D1F1-B4C7-855C-42F2843E9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597" y="527925"/>
            <a:ext cx="1309219" cy="884851"/>
          </a:xfrm>
          <a:prstGeom prst="rect">
            <a:avLst/>
          </a:prstGeom>
          <a:ln w="28575">
            <a:solidFill>
              <a:srgbClr val="014696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0906D6-EE8C-645B-FE18-2FC84056F2CA}"/>
              </a:ext>
            </a:extLst>
          </p:cNvPr>
          <p:cNvCxnSpPr>
            <a:cxnSpLocks/>
            <a:stCxn id="10" idx="2"/>
            <a:endCxn id="8" idx="3"/>
          </p:cNvCxnSpPr>
          <p:nvPr/>
        </p:nvCxnSpPr>
        <p:spPr>
          <a:xfrm flipH="1">
            <a:off x="4289362" y="1412776"/>
            <a:ext cx="1805845" cy="1190206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16904D-5A52-ADD7-AAB3-12BA0D53C7BA}"/>
              </a:ext>
            </a:extLst>
          </p:cNvPr>
          <p:cNvCxnSpPr>
            <a:cxnSpLocks/>
            <a:stCxn id="10" idx="2"/>
            <a:endCxn id="26" idx="1"/>
          </p:cNvCxnSpPr>
          <p:nvPr/>
        </p:nvCxnSpPr>
        <p:spPr>
          <a:xfrm>
            <a:off x="6095207" y="1412776"/>
            <a:ext cx="1804254" cy="1189364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C414DF-7105-200F-0BAD-8A3788B7ADD6}"/>
              </a:ext>
            </a:extLst>
          </p:cNvPr>
          <p:cNvSpPr txBox="1"/>
          <p:nvPr/>
        </p:nvSpPr>
        <p:spPr>
          <a:xfrm>
            <a:off x="478583" y="1578278"/>
            <a:ext cx="381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600" dirty="0"/>
              <a:t>Hardware architecture + deployment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EE09E4-A2EB-0088-F4AB-15E670AA9177}"/>
              </a:ext>
            </a:extLst>
          </p:cNvPr>
          <p:cNvSpPr txBox="1"/>
          <p:nvPr/>
        </p:nvSpPr>
        <p:spPr>
          <a:xfrm>
            <a:off x="7823398" y="1578278"/>
            <a:ext cx="4367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600" dirty="0"/>
              <a:t>Hardware geometry + material information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E6455E-F5CC-4C2C-01FD-E7C888970437}"/>
              </a:ext>
            </a:extLst>
          </p:cNvPr>
          <p:cNvCxnSpPr>
            <a:cxnSpLocks/>
            <a:stCxn id="43" idx="1"/>
            <a:endCxn id="41" idx="3"/>
          </p:cNvCxnSpPr>
          <p:nvPr/>
        </p:nvCxnSpPr>
        <p:spPr>
          <a:xfrm flipH="1" flipV="1">
            <a:off x="4206157" y="3943702"/>
            <a:ext cx="1057864" cy="1001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C41123-6692-2222-83AB-39786F3B7CDD}"/>
              </a:ext>
            </a:extLst>
          </p:cNvPr>
          <p:cNvSpPr txBox="1"/>
          <p:nvPr/>
        </p:nvSpPr>
        <p:spPr>
          <a:xfrm>
            <a:off x="1503424" y="4592671"/>
            <a:ext cx="185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/>
              <a:t>Annotated weight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F7F74-3AAA-986C-9182-62C95D8D9776}"/>
              </a:ext>
            </a:extLst>
          </p:cNvPr>
          <p:cNvSpPr txBox="1"/>
          <p:nvPr/>
        </p:nvSpPr>
        <p:spPr>
          <a:xfrm>
            <a:off x="10287963" y="4316090"/>
            <a:ext cx="1025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/>
              <a:t>Material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51E7C4-E5C3-8C55-B75B-8AA461AD02C3}"/>
              </a:ext>
            </a:extLst>
          </p:cNvPr>
          <p:cNvSpPr txBox="1"/>
          <p:nvPr/>
        </p:nvSpPr>
        <p:spPr>
          <a:xfrm>
            <a:off x="1181822" y="3774425"/>
            <a:ext cx="302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600" dirty="0"/>
              <a:t># of needed execution units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DDAA9E-D978-BF7E-5E1A-F81ADCE561AC}"/>
              </a:ext>
            </a:extLst>
          </p:cNvPr>
          <p:cNvSpPr txBox="1"/>
          <p:nvPr/>
        </p:nvSpPr>
        <p:spPr>
          <a:xfrm>
            <a:off x="8399462" y="365373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600" dirty="0"/>
              <a:t>Possible space in the mount for execution units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CB8321-8C4B-EB07-DDCD-D3A005D9692B}"/>
              </a:ext>
            </a:extLst>
          </p:cNvPr>
          <p:cNvSpPr txBox="1"/>
          <p:nvPr/>
        </p:nvSpPr>
        <p:spPr>
          <a:xfrm>
            <a:off x="5264021" y="3652315"/>
            <a:ext cx="166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600" dirty="0"/>
              <a:t># of deployed execution units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F3D85D-507D-C5FF-0290-759CA9A06031}"/>
              </a:ext>
            </a:extLst>
          </p:cNvPr>
          <p:cNvSpPr txBox="1"/>
          <p:nvPr/>
        </p:nvSpPr>
        <p:spPr>
          <a:xfrm>
            <a:off x="5399796" y="4596659"/>
            <a:ext cx="139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600" dirty="0"/>
              <a:t>Real weight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3CB1EF-C201-ECD9-0AEF-3FE9FDA7CFAF}"/>
              </a:ext>
            </a:extLst>
          </p:cNvPr>
          <p:cNvSpPr txBox="1"/>
          <p:nvPr/>
        </p:nvSpPr>
        <p:spPr>
          <a:xfrm>
            <a:off x="8646615" y="4316090"/>
            <a:ext cx="91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/>
              <a:t>Density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FD67D7-3EF9-B254-80B1-899560B512CE}"/>
              </a:ext>
            </a:extLst>
          </p:cNvPr>
          <p:cNvSpPr txBox="1"/>
          <p:nvPr/>
        </p:nvSpPr>
        <p:spPr>
          <a:xfrm>
            <a:off x="10196145" y="4896843"/>
            <a:ext cx="115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/>
              <a:t>Geometry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7D85BA-80D7-FA5D-C603-18CBAFDFBA33}"/>
              </a:ext>
            </a:extLst>
          </p:cNvPr>
          <p:cNvSpPr txBox="1"/>
          <p:nvPr/>
        </p:nvSpPr>
        <p:spPr>
          <a:xfrm>
            <a:off x="8662345" y="489684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/>
              <a:t>Volume</a:t>
            </a:r>
          </a:p>
        </p:txBody>
      </p:sp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799126FB-D10A-402A-D801-71B08C7C98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34" y="3499458"/>
            <a:ext cx="914400" cy="914400"/>
          </a:xfrm>
          <a:prstGeom prst="rect">
            <a:avLst/>
          </a:prstGeom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4198934A-2B05-7B3A-A4CB-6276F7795E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34" y="4305853"/>
            <a:ext cx="914400" cy="9144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E29BC9-6500-28B3-0BAB-B7A9B8BDA7D0}"/>
              </a:ext>
            </a:extLst>
          </p:cNvPr>
          <p:cNvCxnSpPr>
            <a:cxnSpLocks/>
            <a:stCxn id="43" idx="3"/>
            <a:endCxn id="42" idx="1"/>
          </p:cNvCxnSpPr>
          <p:nvPr/>
        </p:nvCxnSpPr>
        <p:spPr>
          <a:xfrm>
            <a:off x="6926392" y="3944703"/>
            <a:ext cx="1473070" cy="142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D2E266-DF48-39C5-F038-C61F7B3B98DA}"/>
              </a:ext>
            </a:extLst>
          </p:cNvPr>
          <p:cNvCxnSpPr>
            <a:cxnSpLocks/>
          </p:cNvCxnSpPr>
          <p:nvPr/>
        </p:nvCxnSpPr>
        <p:spPr>
          <a:xfrm flipV="1">
            <a:off x="2419319" y="3128559"/>
            <a:ext cx="0" cy="645865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900507-216A-CB87-AE94-E71C855F4A51}"/>
              </a:ext>
            </a:extLst>
          </p:cNvPr>
          <p:cNvCxnSpPr>
            <a:cxnSpLocks/>
          </p:cNvCxnSpPr>
          <p:nvPr/>
        </p:nvCxnSpPr>
        <p:spPr>
          <a:xfrm flipH="1" flipV="1">
            <a:off x="9888221" y="3128559"/>
            <a:ext cx="5587" cy="564424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D79AD6E7-918B-BE28-387F-5EF76CA68C99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192828" y="3451352"/>
            <a:ext cx="2145810" cy="47538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F15ECBA-736B-D8EA-4BB3-347D8140F473}"/>
              </a:ext>
            </a:extLst>
          </p:cNvPr>
          <p:cNvCxnSpPr>
            <a:cxnSpLocks/>
            <a:endCxn id="24" idx="3"/>
          </p:cNvCxnSpPr>
          <p:nvPr/>
        </p:nvCxnSpPr>
        <p:spPr>
          <a:xfrm rot="5400000">
            <a:off x="10428052" y="3313336"/>
            <a:ext cx="2057444" cy="28661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768EFBE-3B07-7924-2657-8DFFECE24316}"/>
              </a:ext>
            </a:extLst>
          </p:cNvPr>
          <p:cNvCxnSpPr>
            <a:cxnSpLocks/>
            <a:stCxn id="44" idx="1"/>
            <a:endCxn id="22" idx="3"/>
          </p:cNvCxnSpPr>
          <p:nvPr/>
        </p:nvCxnSpPr>
        <p:spPr>
          <a:xfrm flipH="1" flipV="1">
            <a:off x="3358902" y="4761948"/>
            <a:ext cx="2040894" cy="3988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EBC6DEB6-8E31-2F3D-8313-C04E6418F738}"/>
              </a:ext>
            </a:extLst>
          </p:cNvPr>
          <p:cNvCxnSpPr>
            <a:cxnSpLocks/>
            <a:endCxn id="55" idx="3"/>
          </p:cNvCxnSpPr>
          <p:nvPr/>
        </p:nvCxnSpPr>
        <p:spPr>
          <a:xfrm rot="5400000">
            <a:off x="10277181" y="3634917"/>
            <a:ext cx="2500240" cy="36216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D1BFD1B-AC9A-5091-A1C3-66168C10F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5571" r="2637" b="6671"/>
          <a:stretch/>
        </p:blipFill>
        <p:spPr bwMode="auto">
          <a:xfrm>
            <a:off x="549275" y="1942099"/>
            <a:ext cx="3740087" cy="1321765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D634A05-6789-8DFD-D526-34A1EDFCA6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7694" y="1941048"/>
            <a:ext cx="1368479" cy="13228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27E202-E3D4-1608-16E7-B8A82E8B49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63558" y="1941048"/>
            <a:ext cx="1249326" cy="13228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0E49DEB-10A8-030F-F7B0-066F88554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t="2624" r="1720" b="9028"/>
          <a:stretch/>
        </p:blipFill>
        <p:spPr bwMode="auto">
          <a:xfrm>
            <a:off x="7899461" y="1941048"/>
            <a:ext cx="1368479" cy="132218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FC29290-4799-89F1-7FC3-E0CC5A2A413B}"/>
              </a:ext>
            </a:extLst>
          </p:cNvPr>
          <p:cNvCxnSpPr>
            <a:cxnSpLocks/>
            <a:stCxn id="54" idx="3"/>
            <a:endCxn id="24" idx="1"/>
          </p:cNvCxnSpPr>
          <p:nvPr/>
        </p:nvCxnSpPr>
        <p:spPr>
          <a:xfrm>
            <a:off x="9561016" y="4485367"/>
            <a:ext cx="726947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ED6C076-7010-76D8-82DD-B9794318C486}"/>
              </a:ext>
            </a:extLst>
          </p:cNvPr>
          <p:cNvCxnSpPr>
            <a:cxnSpLocks/>
            <a:stCxn id="56" idx="3"/>
            <a:endCxn id="55" idx="1"/>
          </p:cNvCxnSpPr>
          <p:nvPr/>
        </p:nvCxnSpPr>
        <p:spPr>
          <a:xfrm>
            <a:off x="9576745" y="5066120"/>
            <a:ext cx="619400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E665A7-FEB5-1A07-07C5-AF98E8EC883F}"/>
              </a:ext>
            </a:extLst>
          </p:cNvPr>
          <p:cNvCxnSpPr>
            <a:cxnSpLocks/>
            <a:stCxn id="44" idx="3"/>
            <a:endCxn id="54" idx="1"/>
          </p:cNvCxnSpPr>
          <p:nvPr/>
        </p:nvCxnSpPr>
        <p:spPr>
          <a:xfrm flipV="1">
            <a:off x="6790616" y="4485367"/>
            <a:ext cx="1855999" cy="280569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0C45DA4-844E-CACB-19E7-3771DFC55AC0}"/>
              </a:ext>
            </a:extLst>
          </p:cNvPr>
          <p:cNvCxnSpPr>
            <a:cxnSpLocks/>
            <a:stCxn id="44" idx="3"/>
            <a:endCxn id="56" idx="1"/>
          </p:cNvCxnSpPr>
          <p:nvPr/>
        </p:nvCxnSpPr>
        <p:spPr>
          <a:xfrm>
            <a:off x="6790616" y="4765936"/>
            <a:ext cx="1871729" cy="300184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A15512-14DD-E279-634F-353EABF3603D}"/>
              </a:ext>
            </a:extLst>
          </p:cNvPr>
          <p:cNvSpPr txBox="1"/>
          <p:nvPr/>
        </p:nvSpPr>
        <p:spPr>
          <a:xfrm>
            <a:off x="4315918" y="147725"/>
            <a:ext cx="3558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Cyber-physical system with MBSE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9F196-026D-E62E-8E6B-A285277EC935}"/>
              </a:ext>
            </a:extLst>
          </p:cNvPr>
          <p:cNvSpPr txBox="1"/>
          <p:nvPr/>
        </p:nvSpPr>
        <p:spPr>
          <a:xfrm>
            <a:off x="4864381" y="2204864"/>
            <a:ext cx="246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Aft>
                <a:spcPts val="800"/>
              </a:spcAft>
              <a:buClr>
                <a:schemeClr val="tx1"/>
              </a:buClr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Different models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ED248A-A727-E87F-599B-AB15E8EFB17C}"/>
              </a:ext>
            </a:extLst>
          </p:cNvPr>
          <p:cNvSpPr txBox="1"/>
          <p:nvPr/>
        </p:nvSpPr>
        <p:spPr>
          <a:xfrm>
            <a:off x="4924953" y="3132257"/>
            <a:ext cx="234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spcAft>
                <a:spcPts val="800"/>
              </a:spcAft>
              <a:buClr>
                <a:schemeClr val="tx1"/>
              </a:buClr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Models can have overlaps: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D510D7-7E03-ABBC-E1E6-6DD4C59285F5}"/>
              </a:ext>
            </a:extLst>
          </p:cNvPr>
          <p:cNvSpPr txBox="1"/>
          <p:nvPr/>
        </p:nvSpPr>
        <p:spPr>
          <a:xfrm>
            <a:off x="4827473" y="5301208"/>
            <a:ext cx="253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spcAft>
                <a:spcPts val="800"/>
              </a:spcAft>
              <a:buClr>
                <a:schemeClr val="tx1"/>
              </a:buClr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(Hidden) inconsistencies can cause problems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47C500-5DD9-E288-5B84-A0A7F2DCB1A2}"/>
              </a:ext>
            </a:extLst>
          </p:cNvPr>
          <p:cNvSpPr/>
          <p:nvPr/>
        </p:nvSpPr>
        <p:spPr>
          <a:xfrm>
            <a:off x="118542" y="1482475"/>
            <a:ext cx="4720126" cy="440350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8DD1D2-5833-DBA7-4906-CF489255F479}"/>
              </a:ext>
            </a:extLst>
          </p:cNvPr>
          <p:cNvSpPr txBox="1"/>
          <p:nvPr/>
        </p:nvSpPr>
        <p:spPr>
          <a:xfrm>
            <a:off x="3964391" y="6186790"/>
            <a:ext cx="4261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spcAft>
                <a:spcPts val="800"/>
              </a:spcAft>
              <a:buClr>
                <a:schemeClr val="tx1"/>
              </a:buClr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Beneficial: (early) inconsistency detection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46EB71DC-4CAF-C88A-D615-6AE86BEDDA33}"/>
              </a:ext>
            </a:extLst>
          </p:cNvPr>
          <p:cNvSpPr/>
          <p:nvPr/>
        </p:nvSpPr>
        <p:spPr>
          <a:xfrm>
            <a:off x="5807174" y="5927794"/>
            <a:ext cx="576064" cy="249806"/>
          </a:xfrm>
          <a:prstGeom prst="downArrow">
            <a:avLst>
              <a:gd name="adj1" fmla="val 50000"/>
              <a:gd name="adj2" fmla="val 55764"/>
            </a:avLst>
          </a:prstGeom>
          <a:solidFill>
            <a:schemeClr val="accent4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3E7558EF-CDCF-8845-D199-AAD6CC0A1F30}"/>
              </a:ext>
            </a:extLst>
          </p:cNvPr>
          <p:cNvSpPr/>
          <p:nvPr/>
        </p:nvSpPr>
        <p:spPr>
          <a:xfrm>
            <a:off x="5807174" y="5029996"/>
            <a:ext cx="576064" cy="249806"/>
          </a:xfrm>
          <a:prstGeom prst="downArrow">
            <a:avLst>
              <a:gd name="adj1" fmla="val 50000"/>
              <a:gd name="adj2" fmla="val 55764"/>
            </a:avLst>
          </a:prstGeom>
          <a:solidFill>
            <a:schemeClr val="accent4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2E409898-AAF1-2596-194E-97A2BA738E3C}"/>
              </a:ext>
            </a:extLst>
          </p:cNvPr>
          <p:cNvSpPr/>
          <p:nvPr/>
        </p:nvSpPr>
        <p:spPr>
          <a:xfrm>
            <a:off x="5807174" y="1811042"/>
            <a:ext cx="576064" cy="249806"/>
          </a:xfrm>
          <a:prstGeom prst="downArrow">
            <a:avLst>
              <a:gd name="adj1" fmla="val 50000"/>
              <a:gd name="adj2" fmla="val 55764"/>
            </a:avLst>
          </a:prstGeom>
          <a:solidFill>
            <a:schemeClr val="accent4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71A3734E-3E9D-30C5-F127-82B17D16F0A0}"/>
              </a:ext>
            </a:extLst>
          </p:cNvPr>
          <p:cNvSpPr/>
          <p:nvPr/>
        </p:nvSpPr>
        <p:spPr>
          <a:xfrm>
            <a:off x="5807174" y="2747146"/>
            <a:ext cx="576064" cy="249806"/>
          </a:xfrm>
          <a:prstGeom prst="downArrow">
            <a:avLst>
              <a:gd name="adj1" fmla="val 50000"/>
              <a:gd name="adj2" fmla="val 55764"/>
            </a:avLst>
          </a:prstGeom>
          <a:solidFill>
            <a:schemeClr val="accent4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6AC1A98-011B-B3CB-BF75-FA8C2ACA5A9E}"/>
              </a:ext>
            </a:extLst>
          </p:cNvPr>
          <p:cNvSpPr/>
          <p:nvPr/>
        </p:nvSpPr>
        <p:spPr>
          <a:xfrm>
            <a:off x="7362622" y="1450561"/>
            <a:ext cx="4720126" cy="440350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DE" sz="2000" dirty="0" err="1">
              <a:solidFill>
                <a:schemeClr val="tx1"/>
              </a:solidFill>
            </a:endParaRPr>
          </a:p>
        </p:txBody>
      </p:sp>
      <p:pic>
        <p:nvPicPr>
          <p:cNvPr id="65" name="Graphic 64" descr="Users with solid fill">
            <a:extLst>
              <a:ext uri="{FF2B5EF4-FFF2-40B4-BE49-F238E27FC236}">
                <a16:creationId xmlns:a16="http://schemas.microsoft.com/office/drawing/2014/main" id="{C9DBCCA2-6D4E-B494-75B7-030C43EA98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405" y="5034880"/>
            <a:ext cx="914400" cy="914400"/>
          </a:xfrm>
          <a:prstGeom prst="rect">
            <a:avLst/>
          </a:prstGeom>
        </p:spPr>
      </p:pic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F694005-3FD2-4A53-5068-8B182F33F4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275" y="908720"/>
            <a:ext cx="11090275" cy="432048"/>
          </a:xfrm>
        </p:spPr>
        <p:txBody>
          <a:bodyPr/>
          <a:lstStyle/>
          <a:p>
            <a:r>
              <a:rPr lang="en-US" dirty="0"/>
              <a:t>On a real example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379E240-2B49-D50C-2E95-1E924B9D0239}"/>
              </a:ext>
            </a:extLst>
          </p:cNvPr>
          <p:cNvSpPr/>
          <p:nvPr/>
        </p:nvSpPr>
        <p:spPr>
          <a:xfrm>
            <a:off x="8313557" y="4605795"/>
            <a:ext cx="2300736" cy="338554"/>
          </a:xfrm>
          <a:prstGeom prst="roundRect">
            <a:avLst/>
          </a:prstGeom>
          <a:solidFill>
            <a:srgbClr val="FF66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050" dirty="0">
                <a:solidFill>
                  <a:schemeClr val="tx1"/>
                </a:solidFill>
                <a:latin typeface="+mj-lt"/>
              </a:rPr>
              <a:t>Confidential = not shared/leaked with/to unauthorized parties</a:t>
            </a:r>
            <a:endParaRPr lang="de-DE" sz="1050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7" name="Graphic 76" descr="Lock with solid fill">
            <a:extLst>
              <a:ext uri="{FF2B5EF4-FFF2-40B4-BE49-F238E27FC236}">
                <a16:creationId xmlns:a16="http://schemas.microsoft.com/office/drawing/2014/main" id="{BDF9E96E-6336-92E2-A2A5-AC2D71AF96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59702" y="4252257"/>
            <a:ext cx="450000" cy="4500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9CE2E20-0834-FE1C-CCBE-2D8B1EE30A6E}"/>
              </a:ext>
            </a:extLst>
          </p:cNvPr>
          <p:cNvSpPr txBox="1"/>
          <p:nvPr/>
        </p:nvSpPr>
        <p:spPr>
          <a:xfrm>
            <a:off x="6898780" y="467961"/>
            <a:ext cx="294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… collaboratively developed by different parties</a:t>
            </a:r>
          </a:p>
        </p:txBody>
      </p:sp>
      <p:pic>
        <p:nvPicPr>
          <p:cNvPr id="30" name="Graphic 29" descr="High voltage with solid fill">
            <a:extLst>
              <a:ext uri="{FF2B5EF4-FFF2-40B4-BE49-F238E27FC236}">
                <a16:creationId xmlns:a16="http://schemas.microsoft.com/office/drawing/2014/main" id="{2AA0A37A-EC6A-46F2-0B74-A280904375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21011" y="6026524"/>
            <a:ext cx="566986" cy="566986"/>
          </a:xfrm>
          <a:prstGeom prst="rect">
            <a:avLst/>
          </a:prstGeom>
        </p:spPr>
      </p:pic>
      <p:pic>
        <p:nvPicPr>
          <p:cNvPr id="33" name="Graphic 32" descr="High voltage with solid fill">
            <a:extLst>
              <a:ext uri="{FF2B5EF4-FFF2-40B4-BE49-F238E27FC236}">
                <a16:creationId xmlns:a16="http://schemas.microsoft.com/office/drawing/2014/main" id="{ABA12A98-9C5A-53ED-DB43-BE07094B2EB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04407" y="6034498"/>
            <a:ext cx="566986" cy="5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4" grpId="0"/>
      <p:bldP spid="41" grpId="0"/>
      <p:bldP spid="42" grpId="0"/>
      <p:bldP spid="43" grpId="0"/>
      <p:bldP spid="44" grpId="0"/>
      <p:bldP spid="54" grpId="0"/>
      <p:bldP spid="55" grpId="0"/>
      <p:bldP spid="56" grpId="0"/>
      <p:bldP spid="3" grpId="0"/>
      <p:bldP spid="9" grpId="0"/>
      <p:bldP spid="19" grpId="0"/>
      <p:bldP spid="35" grpId="0"/>
      <p:bldP spid="49" grpId="0" animBg="1"/>
      <p:bldP spid="50" grpId="0"/>
      <p:bldP spid="51" grpId="0" animBg="1"/>
      <p:bldP spid="58" grpId="0" animBg="1"/>
      <p:bldP spid="60" grpId="0" animBg="1"/>
      <p:bldP spid="62" grpId="0" animBg="1"/>
      <p:bldP spid="63" grpId="0" animBg="1"/>
      <p:bldP spid="28" grpId="0" build="p"/>
      <p:bldP spid="70" grpId="0" animBg="1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ED05-A5AF-40D0-825A-58DDB59A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and Gap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F293A-6338-49D0-86D9-18736495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903-3D26-4279-A2E9-F4BB7F608FE4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37BC-FEAA-4078-8306-BBE0E9E0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270EE-3E9B-4271-B41D-2B3CAB5017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D710C6-6F27-4E66-A8F9-90E250F7EB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Summed 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8E183-E75C-A0C5-622E-CD17B918F777}"/>
              </a:ext>
            </a:extLst>
          </p:cNvPr>
          <p:cNvSpPr/>
          <p:nvPr/>
        </p:nvSpPr>
        <p:spPr>
          <a:xfrm>
            <a:off x="549275" y="4005066"/>
            <a:ext cx="11090274" cy="79791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Problem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5BA4A1-8751-1305-67BA-F53C4C538D17}"/>
              </a:ext>
            </a:extLst>
          </p:cNvPr>
          <p:cNvSpPr/>
          <p:nvPr/>
        </p:nvSpPr>
        <p:spPr>
          <a:xfrm>
            <a:off x="982638" y="4005064"/>
            <a:ext cx="10656910" cy="7932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latin typeface="+mj-lt"/>
              </a:rPr>
              <a:t>Ungoverned direct data exchange</a:t>
            </a:r>
            <a:r>
              <a:rPr lang="en-US" sz="2400" dirty="0"/>
              <a:t> between parties for consistency checking is </a:t>
            </a:r>
            <a:r>
              <a:rPr lang="en-US" sz="2400" dirty="0">
                <a:latin typeface="+mj-lt"/>
              </a:rPr>
              <a:t>too risky</a:t>
            </a:r>
            <a:r>
              <a:rPr lang="en-US" sz="2400" dirty="0"/>
              <a:t> for parties that do </a:t>
            </a:r>
            <a:r>
              <a:rPr lang="en-US" sz="2400" dirty="0">
                <a:latin typeface="+mj-lt"/>
              </a:rPr>
              <a:t>not fully trust</a:t>
            </a:r>
            <a:r>
              <a:rPr lang="en-US" sz="2400" dirty="0"/>
              <a:t> each other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014A7-06B7-5747-99DF-9B3C0BED1922}"/>
              </a:ext>
            </a:extLst>
          </p:cNvPr>
          <p:cNvSpPr/>
          <p:nvPr/>
        </p:nvSpPr>
        <p:spPr>
          <a:xfrm>
            <a:off x="549275" y="5297557"/>
            <a:ext cx="11090274" cy="79573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Literature Gap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10842-C1F9-C1BD-54A1-30943E4B4362}"/>
              </a:ext>
            </a:extLst>
          </p:cNvPr>
          <p:cNvSpPr/>
          <p:nvPr/>
        </p:nvSpPr>
        <p:spPr>
          <a:xfrm>
            <a:off x="982638" y="5297558"/>
            <a:ext cx="10656910" cy="79573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bg1"/>
                </a:solidFill>
              </a:rPr>
              <a:t>Lack of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handling the confidentiality issue</a:t>
            </a:r>
            <a:r>
              <a:rPr lang="en-US" sz="2400" dirty="0">
                <a:solidFill>
                  <a:schemeClr val="bg1"/>
                </a:solidFill>
              </a:rPr>
              <a:t> within                                          active multi-model inconsistency detection approaches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E9454AD-EA52-4B60-1CA5-FF3EA397C463}"/>
              </a:ext>
            </a:extLst>
          </p:cNvPr>
          <p:cNvSpPr/>
          <p:nvPr/>
        </p:nvSpPr>
        <p:spPr>
          <a:xfrm>
            <a:off x="1342678" y="2016185"/>
            <a:ext cx="4895802" cy="104039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dk1"/>
                </a:solidFill>
                <a:latin typeface="+mj-lt"/>
              </a:rPr>
              <a:t>Consistency Checking </a:t>
            </a:r>
            <a:r>
              <a:rPr lang="en-US" sz="2000" dirty="0">
                <a:solidFill>
                  <a:schemeClr val="dk1"/>
                </a:solidFill>
              </a:rPr>
              <a:t>(maximum data exchange)</a:t>
            </a:r>
            <a:endParaRPr lang="de-DE" sz="2000" dirty="0" err="1">
              <a:solidFill>
                <a:schemeClr val="dk1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F53AE28C-A992-2866-D0F8-FE9E39E78E1E}"/>
              </a:ext>
            </a:extLst>
          </p:cNvPr>
          <p:cNvSpPr/>
          <p:nvPr/>
        </p:nvSpPr>
        <p:spPr>
          <a:xfrm flipH="1">
            <a:off x="6167214" y="2353894"/>
            <a:ext cx="4895802" cy="1040396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latin typeface="+mj-lt"/>
              </a:rPr>
              <a:t>Confidentiality Preservation </a:t>
            </a:r>
            <a:r>
              <a:rPr lang="en-US" sz="2000" dirty="0"/>
              <a:t>(none/minimum data exchange)</a:t>
            </a:r>
            <a:endParaRPr lang="de-DE" sz="2000" dirty="0" err="1"/>
          </a:p>
        </p:txBody>
      </p:sp>
    </p:spTree>
    <p:extLst>
      <p:ext uri="{BB962C8B-B14F-4D97-AF65-F5344CB8AC3E}">
        <p14:creationId xmlns:p14="http://schemas.microsoft.com/office/powerpoint/2010/main" val="22778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" grpId="0" animBg="1"/>
      <p:bldP spid="8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8203-FA89-7CFD-8A8C-CAAB5622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874A-EC80-D2C3-E159-B35D1C5B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4509665"/>
            <a:ext cx="2593603" cy="5822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Presentation focus: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26866-105C-5747-5FD4-4EC8A25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2C36-528A-45B1-ADB7-8CE36B76357D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9AB4-3BCF-C620-7D46-70658C66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51D47-6F09-04CD-F53F-86D014F1E3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0E0EA-E2EC-76A9-697E-178873345431}"/>
              </a:ext>
            </a:extLst>
          </p:cNvPr>
          <p:cNvSpPr/>
          <p:nvPr/>
        </p:nvSpPr>
        <p:spPr>
          <a:xfrm>
            <a:off x="549275" y="1772817"/>
            <a:ext cx="11090274" cy="165618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Contribution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58CF4-BD8C-22FB-D993-517E9D07004F}"/>
              </a:ext>
            </a:extLst>
          </p:cNvPr>
          <p:cNvSpPr/>
          <p:nvPr/>
        </p:nvSpPr>
        <p:spPr>
          <a:xfrm>
            <a:off x="982638" y="1772816"/>
            <a:ext cx="10656910" cy="16561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An approach on how to check consistency </a:t>
            </a:r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between models from different parties </a:t>
            </a:r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without directly exchanging model data between them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C8C7A1-8383-884B-A266-D3A6AF7FE3C0}"/>
              </a:ext>
            </a:extLst>
          </p:cNvPr>
          <p:cNvGrpSpPr>
            <a:grpSpLocks noChangeAspect="1"/>
          </p:cNvGrpSpPr>
          <p:nvPr/>
        </p:nvGrpSpPr>
        <p:grpSpPr>
          <a:xfrm>
            <a:off x="8387575" y="3774138"/>
            <a:ext cx="1312672" cy="1317815"/>
            <a:chOff x="6383238" y="4365104"/>
            <a:chExt cx="914400" cy="986135"/>
          </a:xfrm>
        </p:grpSpPr>
        <p:pic>
          <p:nvPicPr>
            <p:cNvPr id="11" name="Graphic 10" descr="Mining tools with solid fill">
              <a:extLst>
                <a:ext uri="{FF2B5EF4-FFF2-40B4-BE49-F238E27FC236}">
                  <a16:creationId xmlns:a16="http://schemas.microsoft.com/office/drawing/2014/main" id="{6E882804-295A-633D-93B5-F4BD0786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3238" y="4365104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Packing Box Open with solid fill">
              <a:extLst>
                <a:ext uri="{FF2B5EF4-FFF2-40B4-BE49-F238E27FC236}">
                  <a16:creationId xmlns:a16="http://schemas.microsoft.com/office/drawing/2014/main" id="{4F7C1361-110C-0B6F-60AB-C4D710061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96422" y="5063207"/>
              <a:ext cx="288032" cy="28803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312F24-8914-A699-C3DD-193DCAA3BFE6}"/>
              </a:ext>
            </a:extLst>
          </p:cNvPr>
          <p:cNvGrpSpPr>
            <a:grpSpLocks noChangeAspect="1"/>
          </p:cNvGrpSpPr>
          <p:nvPr/>
        </p:nvGrpSpPr>
        <p:grpSpPr>
          <a:xfrm>
            <a:off x="4200384" y="3709132"/>
            <a:ext cx="1440160" cy="1447828"/>
            <a:chOff x="8328462" y="5135488"/>
            <a:chExt cx="914400" cy="914400"/>
          </a:xfrm>
        </p:grpSpPr>
        <p:pic>
          <p:nvPicPr>
            <p:cNvPr id="19" name="Graphic 18" descr="Thought bubble outline">
              <a:extLst>
                <a:ext uri="{FF2B5EF4-FFF2-40B4-BE49-F238E27FC236}">
                  <a16:creationId xmlns:a16="http://schemas.microsoft.com/office/drawing/2014/main" id="{A956A199-C396-1820-8D12-5C57112F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28462" y="5135488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Lightbulb and gear with solid fill">
              <a:extLst>
                <a:ext uri="{FF2B5EF4-FFF2-40B4-BE49-F238E27FC236}">
                  <a16:creationId xmlns:a16="http://schemas.microsoft.com/office/drawing/2014/main" id="{35C6D3DC-B4BA-8C16-587C-613327F29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84497" y="5286424"/>
              <a:ext cx="405932" cy="40593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D827065-E1FB-6143-EC69-B834FE527BD4}"/>
              </a:ext>
            </a:extLst>
          </p:cNvPr>
          <p:cNvSpPr txBox="1"/>
          <p:nvPr/>
        </p:nvSpPr>
        <p:spPr>
          <a:xfrm>
            <a:off x="3529699" y="5198508"/>
            <a:ext cx="278153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latin typeface="+mj-lt"/>
              </a:rPr>
              <a:t>Concept</a:t>
            </a:r>
            <a:endParaRPr lang="en-US" sz="2000" dirty="0"/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000" dirty="0"/>
              <a:t>Middleman - Adapters</a:t>
            </a:r>
            <a:endParaRPr lang="en-DE" sz="2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BB3E0-3C5A-2F73-E82D-535A5A567AC1}"/>
              </a:ext>
            </a:extLst>
          </p:cNvPr>
          <p:cNvSpPr txBox="1"/>
          <p:nvPr/>
        </p:nvSpPr>
        <p:spPr>
          <a:xfrm>
            <a:off x="7247334" y="5198508"/>
            <a:ext cx="359315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latin typeface="+mj-lt"/>
              </a:rPr>
              <a:t>Tool</a:t>
            </a:r>
            <a:endParaRPr lang="en-US" sz="2000" dirty="0"/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2000" dirty="0"/>
              <a:t>“Central Confidential Consistency Checker” (C</a:t>
            </a:r>
            <a:r>
              <a:rPr lang="en-US" sz="2000" baseline="30000" dirty="0"/>
              <a:t>4</a:t>
            </a:r>
            <a:r>
              <a:rPr lang="en-US" sz="2000" dirty="0"/>
              <a:t>)</a:t>
            </a:r>
            <a:endParaRPr lang="en-DE" sz="2000" dirty="0" err="1"/>
          </a:p>
        </p:txBody>
      </p:sp>
    </p:spTree>
    <p:extLst>
      <p:ext uri="{BB962C8B-B14F-4D97-AF65-F5344CB8AC3E}">
        <p14:creationId xmlns:p14="http://schemas.microsoft.com/office/powerpoint/2010/main" val="14658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Badge Question Mark with solid fill">
            <a:extLst>
              <a:ext uri="{FF2B5EF4-FFF2-40B4-BE49-F238E27FC236}">
                <a16:creationId xmlns:a16="http://schemas.microsoft.com/office/drawing/2014/main" id="{3D3BE39C-0AEA-1CF9-10C0-4EC330E2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289" y="5933441"/>
            <a:ext cx="708419" cy="7084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ECA99E-9C8B-4872-784D-86D4ABB03CCE}"/>
              </a:ext>
            </a:extLst>
          </p:cNvPr>
          <p:cNvCxnSpPr>
            <a:cxnSpLocks/>
          </p:cNvCxnSpPr>
          <p:nvPr/>
        </p:nvCxnSpPr>
        <p:spPr>
          <a:xfrm flipH="1" flipV="1">
            <a:off x="5725485" y="4656717"/>
            <a:ext cx="3333876" cy="4335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6F6C28-DFD3-EAE3-EB66-DBD1283DB9C6}"/>
              </a:ext>
            </a:extLst>
          </p:cNvPr>
          <p:cNvCxnSpPr>
            <a:cxnSpLocks/>
          </p:cNvCxnSpPr>
          <p:nvPr/>
        </p:nvCxnSpPr>
        <p:spPr>
          <a:xfrm flipV="1">
            <a:off x="2606317" y="4664211"/>
            <a:ext cx="2792762" cy="1127572"/>
          </a:xfrm>
          <a:prstGeom prst="line">
            <a:avLst/>
          </a:prstGeom>
          <a:ln w="76200">
            <a:solidFill>
              <a:schemeClr val="accent2">
                <a:shade val="95000"/>
                <a:satMod val="105000"/>
                <a:alpha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3E0674-DAB7-EFC2-D38B-D9171582167A}"/>
              </a:ext>
            </a:extLst>
          </p:cNvPr>
          <p:cNvCxnSpPr>
            <a:cxnSpLocks/>
          </p:cNvCxnSpPr>
          <p:nvPr/>
        </p:nvCxnSpPr>
        <p:spPr>
          <a:xfrm flipH="1">
            <a:off x="5721456" y="3137486"/>
            <a:ext cx="2615321" cy="151923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B2978B-2B28-87DF-1EE7-7932256500D6}"/>
              </a:ext>
            </a:extLst>
          </p:cNvPr>
          <p:cNvCxnSpPr>
            <a:cxnSpLocks/>
          </p:cNvCxnSpPr>
          <p:nvPr/>
        </p:nvCxnSpPr>
        <p:spPr>
          <a:xfrm>
            <a:off x="1927142" y="4086349"/>
            <a:ext cx="3736016" cy="5420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14446A-7D55-80AA-28F2-E2B0F556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16933-3CA5-2527-93A3-F8092229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C17E-5B5C-491C-BABB-512D537E147C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8338-B859-600A-0AFF-B351D231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282B4-1B41-2C87-6988-C866862063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46CF2-942B-4944-0141-2989F4251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74" y="908720"/>
            <a:ext cx="11378580" cy="43204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E7BE40-5734-BA8B-7D6C-7F0358341F81}"/>
              </a:ext>
            </a:extLst>
          </p:cNvPr>
          <p:cNvSpPr/>
          <p:nvPr/>
        </p:nvSpPr>
        <p:spPr>
          <a:xfrm>
            <a:off x="3544703" y="3576626"/>
            <a:ext cx="3918491" cy="2068421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4800" dirty="0">
                <a:solidFill>
                  <a:schemeClr val="bg2"/>
                </a:solidFill>
                <a:latin typeface="+mj-lt"/>
              </a:rPr>
              <a:t>Middleman</a:t>
            </a:r>
            <a:endParaRPr lang="en-US" sz="1100" baseline="30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D75BD0-B1A4-3A75-438E-0E8EBD92EFE9}"/>
              </a:ext>
            </a:extLst>
          </p:cNvPr>
          <p:cNvSpPr/>
          <p:nvPr/>
        </p:nvSpPr>
        <p:spPr>
          <a:xfrm>
            <a:off x="3539097" y="3576952"/>
            <a:ext cx="3918491" cy="2068421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endParaRPr lang="en-US" sz="1100" baseline="30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F288FDF0-BA29-8AA1-F754-61FAAC434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28" y="2869123"/>
            <a:ext cx="1633892" cy="982648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49E6E12D-D3E5-F46C-FCAC-B861F0F1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7354" r="20139" b="18985"/>
          <a:stretch/>
        </p:blipFill>
        <p:spPr bwMode="auto">
          <a:xfrm>
            <a:off x="6886109" y="2184038"/>
            <a:ext cx="2537725" cy="68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Top Corners Snipped 37">
            <a:extLst>
              <a:ext uri="{FF2B5EF4-FFF2-40B4-BE49-F238E27FC236}">
                <a16:creationId xmlns:a16="http://schemas.microsoft.com/office/drawing/2014/main" id="{7990F222-F8ED-555C-4C00-D6B571DF207D}"/>
              </a:ext>
            </a:extLst>
          </p:cNvPr>
          <p:cNvSpPr/>
          <p:nvPr/>
        </p:nvSpPr>
        <p:spPr>
          <a:xfrm rot="10800000">
            <a:off x="1170098" y="3944537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DFD6B9-9A8C-0D03-0B23-B142A0D2F080}"/>
              </a:ext>
            </a:extLst>
          </p:cNvPr>
          <p:cNvSpPr txBox="1"/>
          <p:nvPr/>
        </p:nvSpPr>
        <p:spPr>
          <a:xfrm>
            <a:off x="1284948" y="391096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sp>
        <p:nvSpPr>
          <p:cNvPr id="40" name="Rectangle: Top Corners Snipped 39">
            <a:extLst>
              <a:ext uri="{FF2B5EF4-FFF2-40B4-BE49-F238E27FC236}">
                <a16:creationId xmlns:a16="http://schemas.microsoft.com/office/drawing/2014/main" id="{91A2D0C4-922A-B332-282A-25D10CE4A62C}"/>
              </a:ext>
            </a:extLst>
          </p:cNvPr>
          <p:cNvSpPr/>
          <p:nvPr/>
        </p:nvSpPr>
        <p:spPr>
          <a:xfrm rot="10800000">
            <a:off x="7620991" y="2965820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932DDC-1441-E266-8D1E-3269E75DDDA4}"/>
              </a:ext>
            </a:extLst>
          </p:cNvPr>
          <p:cNvSpPr txBox="1"/>
          <p:nvPr/>
        </p:nvSpPr>
        <p:spPr>
          <a:xfrm>
            <a:off x="7735841" y="293225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158CF-BF55-60E0-25B2-AAFACA05D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5571" r="2637" b="6671"/>
          <a:stretch/>
        </p:blipFill>
        <p:spPr bwMode="auto">
          <a:xfrm>
            <a:off x="738353" y="1965455"/>
            <a:ext cx="2377579" cy="84024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FCB3A-26A7-E9E2-3656-33FA3FE43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558" y="1854224"/>
            <a:ext cx="720080" cy="6960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90A3D-0388-DBB0-2307-7AB15CAF8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044" y="1515132"/>
            <a:ext cx="657382" cy="6960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D38217-7FBE-E8FF-747C-95FE65B17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t="2624" r="1720" b="9028"/>
          <a:stretch/>
        </p:blipFill>
        <p:spPr bwMode="auto">
          <a:xfrm>
            <a:off x="7983674" y="1432341"/>
            <a:ext cx="720080" cy="69572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5AEB5AC-F4AF-A4D7-CB7B-F55FF1F63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7991681" y="5285047"/>
            <a:ext cx="2264584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091F733-DEB6-D698-EAEB-E8CB63389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4735" r="2947" b="2983"/>
          <a:stretch/>
        </p:blipFill>
        <p:spPr bwMode="auto">
          <a:xfrm>
            <a:off x="9536563" y="5692436"/>
            <a:ext cx="1301337" cy="83231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Top Corners Snipped 20">
            <a:extLst>
              <a:ext uri="{FF2B5EF4-FFF2-40B4-BE49-F238E27FC236}">
                <a16:creationId xmlns:a16="http://schemas.microsoft.com/office/drawing/2014/main" id="{046DC00F-3C41-6AB5-EC01-74186091A196}"/>
              </a:ext>
            </a:extLst>
          </p:cNvPr>
          <p:cNvSpPr/>
          <p:nvPr/>
        </p:nvSpPr>
        <p:spPr>
          <a:xfrm>
            <a:off x="8375285" y="4941168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C18171-FC0B-AED6-8F68-64ECA85117A4}"/>
              </a:ext>
            </a:extLst>
          </p:cNvPr>
          <p:cNvSpPr txBox="1"/>
          <p:nvPr/>
        </p:nvSpPr>
        <p:spPr>
          <a:xfrm>
            <a:off x="8492020" y="490109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6E219D93-3411-7AAE-C9D9-B624A2BAF16C}"/>
              </a:ext>
            </a:extLst>
          </p:cNvPr>
          <p:cNvSpPr/>
          <p:nvPr/>
        </p:nvSpPr>
        <p:spPr>
          <a:xfrm>
            <a:off x="1856567" y="5639983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solidFill>
            <a:schemeClr val="lt1"/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B8BFBF-B5E1-D797-E63B-5B919431DBE1}"/>
              </a:ext>
            </a:extLst>
          </p:cNvPr>
          <p:cNvSpPr txBox="1"/>
          <p:nvPr/>
        </p:nvSpPr>
        <p:spPr>
          <a:xfrm>
            <a:off x="1973302" y="559991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>
                    <a:alpha val="50000"/>
                  </a:schemeClr>
                </a:solidFill>
                <a:latin typeface="+mj-lt"/>
              </a:rPr>
              <a:t>Adapter</a:t>
            </a:r>
          </a:p>
        </p:txBody>
      </p:sp>
      <p:pic>
        <p:nvPicPr>
          <p:cNvPr id="45" name="Picture 6">
            <a:extLst>
              <a:ext uri="{FF2B5EF4-FFF2-40B4-BE49-F238E27FC236}">
                <a16:creationId xmlns:a16="http://schemas.microsoft.com/office/drawing/2014/main" id="{3B8B503D-F2A8-9CC9-5E28-11B690473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238" r="7939" b="43936"/>
          <a:stretch/>
        </p:blipFill>
        <p:spPr bwMode="auto">
          <a:xfrm>
            <a:off x="10343514" y="5597841"/>
            <a:ext cx="1656348" cy="42344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 descr="Users with solid fill">
            <a:extLst>
              <a:ext uri="{FF2B5EF4-FFF2-40B4-BE49-F238E27FC236}">
                <a16:creationId xmlns:a16="http://schemas.microsoft.com/office/drawing/2014/main" id="{EC9EB262-A261-11D1-7100-6BBC0D7BEF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35726" y="5229200"/>
            <a:ext cx="540000" cy="540000"/>
          </a:xfrm>
          <a:prstGeom prst="rect">
            <a:avLst/>
          </a:prstGeom>
        </p:spPr>
      </p:pic>
      <p:pic>
        <p:nvPicPr>
          <p:cNvPr id="48" name="Graphic 47" descr="Users with solid fill">
            <a:extLst>
              <a:ext uri="{FF2B5EF4-FFF2-40B4-BE49-F238E27FC236}">
                <a16:creationId xmlns:a16="http://schemas.microsoft.com/office/drawing/2014/main" id="{30119506-CEA4-578D-5A48-3BDA22FF0C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06679" y="1802309"/>
            <a:ext cx="540000" cy="540000"/>
          </a:xfrm>
          <a:prstGeom prst="rect">
            <a:avLst/>
          </a:prstGeom>
        </p:spPr>
      </p:pic>
      <p:pic>
        <p:nvPicPr>
          <p:cNvPr id="49" name="Graphic 48" descr="Users with solid fill">
            <a:extLst>
              <a:ext uri="{FF2B5EF4-FFF2-40B4-BE49-F238E27FC236}">
                <a16:creationId xmlns:a16="http://schemas.microsoft.com/office/drawing/2014/main" id="{DE032530-8593-0C51-9283-EBABF8F23F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976" y="2625703"/>
            <a:ext cx="540000" cy="540000"/>
          </a:xfrm>
          <a:prstGeom prst="rect">
            <a:avLst/>
          </a:prstGeom>
        </p:spPr>
      </p:pic>
      <p:pic>
        <p:nvPicPr>
          <p:cNvPr id="50" name="Graphic 49" descr="Lock with solid fill">
            <a:extLst>
              <a:ext uri="{FF2B5EF4-FFF2-40B4-BE49-F238E27FC236}">
                <a16:creationId xmlns:a16="http://schemas.microsoft.com/office/drawing/2014/main" id="{F568024E-97B7-0803-D79F-CB6B322289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60126" y="2503382"/>
            <a:ext cx="334031" cy="334031"/>
          </a:xfrm>
          <a:prstGeom prst="rect">
            <a:avLst/>
          </a:prstGeom>
        </p:spPr>
      </p:pic>
      <p:pic>
        <p:nvPicPr>
          <p:cNvPr id="51" name="Graphic 50" descr="Lock with solid fill">
            <a:extLst>
              <a:ext uri="{FF2B5EF4-FFF2-40B4-BE49-F238E27FC236}">
                <a16:creationId xmlns:a16="http://schemas.microsoft.com/office/drawing/2014/main" id="{39C6C5C4-FF7A-CB65-C839-69929553E3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90586" y="1782377"/>
            <a:ext cx="334031" cy="334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6339B-F8F8-85CD-6CBB-AFAA8AE56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5571" r="26372" b="29308"/>
          <a:stretch/>
        </p:blipFill>
        <p:spPr bwMode="auto">
          <a:xfrm>
            <a:off x="1317301" y="1985429"/>
            <a:ext cx="1185611" cy="62351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drawing of a cube&#10;&#10;Description automatically generated">
            <a:extLst>
              <a:ext uri="{FF2B5EF4-FFF2-40B4-BE49-F238E27FC236}">
                <a16:creationId xmlns:a16="http://schemas.microsoft.com/office/drawing/2014/main" id="{0C4B1E58-EDBC-106D-7B79-D294656294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45832" y="1449345"/>
            <a:ext cx="593289" cy="66887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E2F7773-6E57-DA4C-35EC-48DCF8528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72908" r="72577" b="2983"/>
          <a:stretch/>
        </p:blipFill>
        <p:spPr bwMode="auto">
          <a:xfrm>
            <a:off x="9741660" y="5913109"/>
            <a:ext cx="680342" cy="43204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raphic 60" descr="Continuous Improvement with solid fill">
            <a:extLst>
              <a:ext uri="{FF2B5EF4-FFF2-40B4-BE49-F238E27FC236}">
                <a16:creationId xmlns:a16="http://schemas.microsoft.com/office/drawing/2014/main" id="{2BEDC5A1-E786-65C2-8332-E4E961FB28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08975" y="3149764"/>
            <a:ext cx="2899217" cy="2899217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CC929E28-CA2A-FD21-F72F-6F471622F70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020491" y="4380389"/>
            <a:ext cx="914400" cy="9144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32FC584-A278-CB55-F3A5-7E7617EB213C}"/>
              </a:ext>
            </a:extLst>
          </p:cNvPr>
          <p:cNvGrpSpPr/>
          <p:nvPr/>
        </p:nvGrpSpPr>
        <p:grpSpPr>
          <a:xfrm>
            <a:off x="7791033" y="2694118"/>
            <a:ext cx="1028068" cy="1028068"/>
            <a:chOff x="3482962" y="1340768"/>
            <a:chExt cx="1028068" cy="1028068"/>
          </a:xfrm>
        </p:grpSpPr>
        <p:pic>
          <p:nvPicPr>
            <p:cNvPr id="31" name="Graphic 30" descr="Speech with solid fill">
              <a:extLst>
                <a:ext uri="{FF2B5EF4-FFF2-40B4-BE49-F238E27FC236}">
                  <a16:creationId xmlns:a16="http://schemas.microsoft.com/office/drawing/2014/main" id="{82A4315A-0BD2-A88A-4EB6-EC7B9A95F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482962" y="1340768"/>
              <a:ext cx="1028068" cy="1028068"/>
            </a:xfrm>
            <a:prstGeom prst="rect">
              <a:avLst/>
            </a:prstGeom>
          </p:spPr>
        </p:pic>
        <p:pic>
          <p:nvPicPr>
            <p:cNvPr id="17" name="Graphic 16" descr="Question mark with solid fill">
              <a:extLst>
                <a:ext uri="{FF2B5EF4-FFF2-40B4-BE49-F238E27FC236}">
                  <a16:creationId xmlns:a16="http://schemas.microsoft.com/office/drawing/2014/main" id="{836A1BCD-2C56-BC64-9F0B-B88AE7DD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723410" y="1505014"/>
              <a:ext cx="541849" cy="541849"/>
            </a:xfrm>
            <a:prstGeom prst="rect">
              <a:avLst/>
            </a:prstGeom>
          </p:spPr>
        </p:pic>
      </p:grpSp>
      <p:pic>
        <p:nvPicPr>
          <p:cNvPr id="35" name="Graphic 34" descr="Clipboard Mixed with solid fill">
            <a:extLst>
              <a:ext uri="{FF2B5EF4-FFF2-40B4-BE49-F238E27FC236}">
                <a16:creationId xmlns:a16="http://schemas.microsoft.com/office/drawing/2014/main" id="{09E8CFFB-16B1-874A-700D-BBF6192ACEE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948924" y="3897101"/>
            <a:ext cx="1244617" cy="1244617"/>
          </a:xfrm>
          <a:prstGeom prst="rect">
            <a:avLst/>
          </a:prstGeom>
        </p:spPr>
      </p:pic>
      <p:pic>
        <p:nvPicPr>
          <p:cNvPr id="42" name="Graphic 41" descr="Blueprint with solid fill">
            <a:extLst>
              <a:ext uri="{FF2B5EF4-FFF2-40B4-BE49-F238E27FC236}">
                <a16:creationId xmlns:a16="http://schemas.microsoft.com/office/drawing/2014/main" id="{5DC3E47D-1798-52D6-274B-E650908B334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051673" y="3660058"/>
            <a:ext cx="914400" cy="914400"/>
          </a:xfrm>
          <a:prstGeom prst="rect">
            <a:avLst/>
          </a:prstGeom>
        </p:spPr>
      </p:pic>
      <p:pic>
        <p:nvPicPr>
          <p:cNvPr id="53" name="Graphic 52" descr="Blueprint with solid fill">
            <a:extLst>
              <a:ext uri="{FF2B5EF4-FFF2-40B4-BE49-F238E27FC236}">
                <a16:creationId xmlns:a16="http://schemas.microsoft.com/office/drawing/2014/main" id="{81BF254F-41ED-7A73-583F-F04B46F6736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246920" y="4096591"/>
            <a:ext cx="914400" cy="9144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84AA4FB-CE32-48CE-A2A1-539A59144A4E}"/>
              </a:ext>
            </a:extLst>
          </p:cNvPr>
          <p:cNvGrpSpPr/>
          <p:nvPr/>
        </p:nvGrpSpPr>
        <p:grpSpPr>
          <a:xfrm>
            <a:off x="4697422" y="4049673"/>
            <a:ext cx="1706137" cy="1123974"/>
            <a:chOff x="4697422" y="4049673"/>
            <a:chExt cx="1706137" cy="1123974"/>
          </a:xfrm>
        </p:grpSpPr>
        <p:pic>
          <p:nvPicPr>
            <p:cNvPr id="69" name="Graphic 68" descr="Thumbs up sign with solid fill">
              <a:extLst>
                <a:ext uri="{FF2B5EF4-FFF2-40B4-BE49-F238E27FC236}">
                  <a16:creationId xmlns:a16="http://schemas.microsoft.com/office/drawing/2014/main" id="{B83DB6D1-CD8F-9243-FAAA-F95EEB58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 flipH="1">
              <a:off x="4697422" y="4049673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Thumbs Down with solid fill">
              <a:extLst>
                <a:ext uri="{FF2B5EF4-FFF2-40B4-BE49-F238E27FC236}">
                  <a16:creationId xmlns:a16="http://schemas.microsoft.com/office/drawing/2014/main" id="{24869C82-B307-191E-AFF4-3C8A99C3D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489159" y="425924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4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931E-6 -4.07407E-6 L -0.15679 0.1342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647E-6 -3.7037E-7 L -0.23037 -0.0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5" y="-34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798E-6 -2.96296E-6 L 0.14728 -0.1326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1" y="-708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7815E-7 -4.07407E-6 L 0.21188 0.0395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7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357E-6 -3.7037E-6 L -1.02357E-6 0.14422 C -1.02357E-6 0.2088 0.06277 0.28866 0.11382 0.28866 L 0.22763 0.28866 " pathEditMode="relative" rAng="0" ptsTypes="AAAA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2" y="1442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764E-6 -3.7037E-6 L -3.89764E-6 0.16899 C -3.89764E-6 0.24468 -0.04297 0.33797 -0.07761 0.33797 L -0.15522 0.3379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1" y="1689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9921E-7 1.11022E-16 L -5.89921E-7 -0.08819 C -5.89921E-7 -0.12778 -0.09923 -0.17616 -0.17958 -0.17616 L -0.35903 -0.17616 " pathEditMode="relative" rAng="0" ptsTypes="AAAA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8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38703E-6 -3.7037E-6 L 0.22581 -0.2025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91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38" grpId="0" animBg="1"/>
      <p:bldP spid="39" grpId="0"/>
      <p:bldP spid="40" grpId="0" animBg="1"/>
      <p:bldP spid="41" grpId="0"/>
      <p:bldP spid="21" grpId="0" animBg="1"/>
      <p:bldP spid="22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Badge Question Mark with solid fill">
            <a:extLst>
              <a:ext uri="{FF2B5EF4-FFF2-40B4-BE49-F238E27FC236}">
                <a16:creationId xmlns:a16="http://schemas.microsoft.com/office/drawing/2014/main" id="{3D3BE39C-0AEA-1CF9-10C0-4EC330E2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289" y="5933441"/>
            <a:ext cx="708419" cy="7084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ECA99E-9C8B-4872-784D-86D4ABB03CCE}"/>
              </a:ext>
            </a:extLst>
          </p:cNvPr>
          <p:cNvCxnSpPr>
            <a:cxnSpLocks/>
          </p:cNvCxnSpPr>
          <p:nvPr/>
        </p:nvCxnSpPr>
        <p:spPr>
          <a:xfrm flipH="1" flipV="1">
            <a:off x="5725485" y="4656717"/>
            <a:ext cx="3333876" cy="4335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6F6C28-DFD3-EAE3-EB66-DBD1283DB9C6}"/>
              </a:ext>
            </a:extLst>
          </p:cNvPr>
          <p:cNvCxnSpPr>
            <a:cxnSpLocks/>
          </p:cNvCxnSpPr>
          <p:nvPr/>
        </p:nvCxnSpPr>
        <p:spPr>
          <a:xfrm flipV="1">
            <a:off x="2606317" y="4664211"/>
            <a:ext cx="2792762" cy="1127572"/>
          </a:xfrm>
          <a:prstGeom prst="line">
            <a:avLst/>
          </a:prstGeom>
          <a:ln w="76200">
            <a:solidFill>
              <a:schemeClr val="accent2">
                <a:shade val="95000"/>
                <a:satMod val="105000"/>
                <a:alpha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3E0674-DAB7-EFC2-D38B-D9171582167A}"/>
              </a:ext>
            </a:extLst>
          </p:cNvPr>
          <p:cNvCxnSpPr>
            <a:cxnSpLocks/>
          </p:cNvCxnSpPr>
          <p:nvPr/>
        </p:nvCxnSpPr>
        <p:spPr>
          <a:xfrm flipH="1">
            <a:off x="5721456" y="3137486"/>
            <a:ext cx="2615321" cy="151923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B2978B-2B28-87DF-1EE7-7932256500D6}"/>
              </a:ext>
            </a:extLst>
          </p:cNvPr>
          <p:cNvCxnSpPr>
            <a:cxnSpLocks/>
          </p:cNvCxnSpPr>
          <p:nvPr/>
        </p:nvCxnSpPr>
        <p:spPr>
          <a:xfrm>
            <a:off x="1927142" y="4086349"/>
            <a:ext cx="3736016" cy="5420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14446A-7D55-80AA-28F2-E2B0F556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16933-3CA5-2527-93A3-F8092229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6820-3D47-41A4-A771-AB113A5EBCB8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8338-B859-600A-0AFF-B351D231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282B4-1B41-2C87-6988-C866862063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46CF2-942B-4944-0141-2989F4251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74" y="908720"/>
            <a:ext cx="11594604" cy="432048"/>
          </a:xfrm>
        </p:spPr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E7BE40-5734-BA8B-7D6C-7F0358341F81}"/>
              </a:ext>
            </a:extLst>
          </p:cNvPr>
          <p:cNvSpPr/>
          <p:nvPr/>
        </p:nvSpPr>
        <p:spPr>
          <a:xfrm>
            <a:off x="3544703" y="3576626"/>
            <a:ext cx="3918491" cy="2068421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endParaRPr lang="en-US" sz="700" baseline="30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F288FDF0-BA29-8AA1-F754-61FAAC434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28" y="2869123"/>
            <a:ext cx="1633892" cy="982648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49E6E12D-D3E5-F46C-FCAC-B861F0F1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7354" r="20139" b="18985"/>
          <a:stretch/>
        </p:blipFill>
        <p:spPr bwMode="auto">
          <a:xfrm>
            <a:off x="6886109" y="2184038"/>
            <a:ext cx="2537725" cy="68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Top Corners Snipped 37">
            <a:extLst>
              <a:ext uri="{FF2B5EF4-FFF2-40B4-BE49-F238E27FC236}">
                <a16:creationId xmlns:a16="http://schemas.microsoft.com/office/drawing/2014/main" id="{7990F222-F8ED-555C-4C00-D6B571DF207D}"/>
              </a:ext>
            </a:extLst>
          </p:cNvPr>
          <p:cNvSpPr/>
          <p:nvPr/>
        </p:nvSpPr>
        <p:spPr>
          <a:xfrm rot="10800000">
            <a:off x="1170098" y="3944537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DFD6B9-9A8C-0D03-0B23-B142A0D2F080}"/>
              </a:ext>
            </a:extLst>
          </p:cNvPr>
          <p:cNvSpPr txBox="1"/>
          <p:nvPr/>
        </p:nvSpPr>
        <p:spPr>
          <a:xfrm>
            <a:off x="1284948" y="391096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sp>
        <p:nvSpPr>
          <p:cNvPr id="40" name="Rectangle: Top Corners Snipped 39">
            <a:extLst>
              <a:ext uri="{FF2B5EF4-FFF2-40B4-BE49-F238E27FC236}">
                <a16:creationId xmlns:a16="http://schemas.microsoft.com/office/drawing/2014/main" id="{91A2D0C4-922A-B332-282A-25D10CE4A62C}"/>
              </a:ext>
            </a:extLst>
          </p:cNvPr>
          <p:cNvSpPr/>
          <p:nvPr/>
        </p:nvSpPr>
        <p:spPr>
          <a:xfrm rot="10800000">
            <a:off x="7620991" y="2965820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932DDC-1441-E266-8D1E-3269E75DDDA4}"/>
              </a:ext>
            </a:extLst>
          </p:cNvPr>
          <p:cNvSpPr txBox="1"/>
          <p:nvPr/>
        </p:nvSpPr>
        <p:spPr>
          <a:xfrm>
            <a:off x="7735841" y="293225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158CF-BF55-60E0-25B2-AAFACA05D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5571" r="2637" b="6671"/>
          <a:stretch/>
        </p:blipFill>
        <p:spPr bwMode="auto">
          <a:xfrm>
            <a:off x="738353" y="1965455"/>
            <a:ext cx="2377579" cy="84024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FCB3A-26A7-E9E2-3656-33FA3FE43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558" y="1854224"/>
            <a:ext cx="720080" cy="6960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90A3D-0388-DBB0-2307-7AB15CAF8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044" y="1515132"/>
            <a:ext cx="657382" cy="6960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D38217-7FBE-E8FF-747C-95FE65B17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t="2624" r="1720" b="9028"/>
          <a:stretch/>
        </p:blipFill>
        <p:spPr bwMode="auto">
          <a:xfrm>
            <a:off x="7983674" y="1432341"/>
            <a:ext cx="720080" cy="69572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5AEB5AC-F4AF-A4D7-CB7B-F55FF1F63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7991681" y="5285047"/>
            <a:ext cx="2264584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091F733-DEB6-D698-EAEB-E8CB63389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4735" r="2947" b="2983"/>
          <a:stretch/>
        </p:blipFill>
        <p:spPr bwMode="auto">
          <a:xfrm>
            <a:off x="9536563" y="5692436"/>
            <a:ext cx="1301337" cy="83231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Top Corners Snipped 20">
            <a:extLst>
              <a:ext uri="{FF2B5EF4-FFF2-40B4-BE49-F238E27FC236}">
                <a16:creationId xmlns:a16="http://schemas.microsoft.com/office/drawing/2014/main" id="{046DC00F-3C41-6AB5-EC01-74186091A196}"/>
              </a:ext>
            </a:extLst>
          </p:cNvPr>
          <p:cNvSpPr/>
          <p:nvPr/>
        </p:nvSpPr>
        <p:spPr>
          <a:xfrm>
            <a:off x="8375285" y="4941168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C18171-FC0B-AED6-8F68-64ECA85117A4}"/>
              </a:ext>
            </a:extLst>
          </p:cNvPr>
          <p:cNvSpPr txBox="1"/>
          <p:nvPr/>
        </p:nvSpPr>
        <p:spPr>
          <a:xfrm>
            <a:off x="8492020" y="490109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6E219D93-3411-7AAE-C9D9-B624A2BAF16C}"/>
              </a:ext>
            </a:extLst>
          </p:cNvPr>
          <p:cNvSpPr/>
          <p:nvPr/>
        </p:nvSpPr>
        <p:spPr>
          <a:xfrm>
            <a:off x="1856567" y="5639983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solidFill>
            <a:schemeClr val="lt1"/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B8BFBF-B5E1-D797-E63B-5B919431DBE1}"/>
              </a:ext>
            </a:extLst>
          </p:cNvPr>
          <p:cNvSpPr txBox="1"/>
          <p:nvPr/>
        </p:nvSpPr>
        <p:spPr>
          <a:xfrm>
            <a:off x="1973302" y="559991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>
                    <a:alpha val="50000"/>
                  </a:schemeClr>
                </a:solidFill>
                <a:latin typeface="+mj-lt"/>
              </a:rPr>
              <a:t>Adapter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0543B9-BDEE-D6ED-B95D-51B6F698E8DA}"/>
              </a:ext>
            </a:extLst>
          </p:cNvPr>
          <p:cNvGrpSpPr/>
          <p:nvPr/>
        </p:nvGrpSpPr>
        <p:grpSpPr>
          <a:xfrm>
            <a:off x="6392562" y="3618625"/>
            <a:ext cx="873277" cy="812155"/>
            <a:chOff x="3236942" y="2109758"/>
            <a:chExt cx="873277" cy="812155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15" name="Graphic 14" descr="Folder with solid fill">
              <a:extLst>
                <a:ext uri="{FF2B5EF4-FFF2-40B4-BE49-F238E27FC236}">
                  <a16:creationId xmlns:a16="http://schemas.microsoft.com/office/drawing/2014/main" id="{7893727D-382B-8F1B-FF23-0BF67233F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16962" y="2109758"/>
              <a:ext cx="693257" cy="693257"/>
            </a:xfrm>
            <a:prstGeom prst="rect">
              <a:avLst/>
            </a:prstGeom>
          </p:spPr>
        </p:pic>
        <p:pic>
          <p:nvPicPr>
            <p:cNvPr id="17" name="Graphic 16" descr="Folder with solid fill">
              <a:extLst>
                <a:ext uri="{FF2B5EF4-FFF2-40B4-BE49-F238E27FC236}">
                  <a16:creationId xmlns:a16="http://schemas.microsoft.com/office/drawing/2014/main" id="{5D890FAE-F5B2-CD15-6844-F7E822B0E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33239" y="2169207"/>
              <a:ext cx="693257" cy="693257"/>
            </a:xfrm>
            <a:prstGeom prst="rect">
              <a:avLst/>
            </a:prstGeom>
          </p:spPr>
        </p:pic>
        <p:pic>
          <p:nvPicPr>
            <p:cNvPr id="24" name="Graphic 23" descr="Folder with solid fill">
              <a:extLst>
                <a:ext uri="{FF2B5EF4-FFF2-40B4-BE49-F238E27FC236}">
                  <a16:creationId xmlns:a16="http://schemas.microsoft.com/office/drawing/2014/main" id="{93DDAE2D-F394-09F9-0F5E-D112C0E3E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36942" y="2228656"/>
              <a:ext cx="693257" cy="693257"/>
            </a:xfrm>
            <a:prstGeom prst="rect">
              <a:avLst/>
            </a:prstGeom>
          </p:spPr>
        </p:pic>
      </p:grpSp>
      <p:pic>
        <p:nvPicPr>
          <p:cNvPr id="25" name="Graphic 24" descr="Clipboard Mixed with solid fill">
            <a:extLst>
              <a:ext uri="{FF2B5EF4-FFF2-40B4-BE49-F238E27FC236}">
                <a16:creationId xmlns:a16="http://schemas.microsoft.com/office/drawing/2014/main" id="{F6D50805-2F54-EDB2-9E10-DE6D396C52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69382" y="3654455"/>
            <a:ext cx="792088" cy="792088"/>
          </a:xfrm>
          <a:prstGeom prst="rect">
            <a:avLst/>
          </a:prstGeom>
        </p:spPr>
      </p:pic>
      <p:pic>
        <p:nvPicPr>
          <p:cNvPr id="29" name="Graphic 28" descr="List with solid fill">
            <a:extLst>
              <a:ext uri="{FF2B5EF4-FFF2-40B4-BE49-F238E27FC236}">
                <a16:creationId xmlns:a16="http://schemas.microsoft.com/office/drawing/2014/main" id="{0FBB64DE-9BBC-62A0-26F9-E6C924EEC6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63637" y="4770469"/>
            <a:ext cx="790163" cy="790163"/>
          </a:xfrm>
          <a:prstGeom prst="rect">
            <a:avLst/>
          </a:prstGeom>
        </p:spPr>
      </p:pic>
      <p:pic>
        <p:nvPicPr>
          <p:cNvPr id="30" name="Graphic 29" descr="Search Inventory with solid fill">
            <a:extLst>
              <a:ext uri="{FF2B5EF4-FFF2-40B4-BE49-F238E27FC236}">
                <a16:creationId xmlns:a16="http://schemas.microsoft.com/office/drawing/2014/main" id="{E6B8DA94-787D-A74D-4405-95F417A656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04942" y="4662517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52AC1B-A9BE-8960-EDEF-C1058FB30113}"/>
              </a:ext>
            </a:extLst>
          </p:cNvPr>
          <p:cNvSpPr txBox="1"/>
          <p:nvPr/>
        </p:nvSpPr>
        <p:spPr>
          <a:xfrm>
            <a:off x="4398237" y="3868675"/>
            <a:ext cx="10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Consistency Rule Set</a:t>
            </a:r>
            <a:endParaRPr lang="de-DE" sz="1200" i="1" dirty="0" err="1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F7F5D4-36A1-4C34-D7ED-E0D33E0950DF}"/>
              </a:ext>
            </a:extLst>
          </p:cNvPr>
          <p:cNvSpPr txBox="1"/>
          <p:nvPr/>
        </p:nvSpPr>
        <p:spPr>
          <a:xfrm>
            <a:off x="5466170" y="3868674"/>
            <a:ext cx="10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Viewtype Collection</a:t>
            </a:r>
            <a:endParaRPr lang="de-DE" sz="1200" i="1" dirty="0" err="1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A186EC-3AE7-94FA-C84D-CD80FA92246D}"/>
              </a:ext>
            </a:extLst>
          </p:cNvPr>
          <p:cNvSpPr txBox="1"/>
          <p:nvPr/>
        </p:nvSpPr>
        <p:spPr>
          <a:xfrm>
            <a:off x="5419765" y="4928539"/>
            <a:ext cx="10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Rule Evaluator</a:t>
            </a:r>
            <a:endParaRPr lang="de-DE" sz="1200" i="1" dirty="0" err="1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DA873F-F70B-E399-9143-2E2701D9EB37}"/>
              </a:ext>
            </a:extLst>
          </p:cNvPr>
          <p:cNvSpPr txBox="1"/>
          <p:nvPr/>
        </p:nvSpPr>
        <p:spPr>
          <a:xfrm>
            <a:off x="4427779" y="4929730"/>
            <a:ext cx="92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Link Model</a:t>
            </a:r>
            <a:endParaRPr lang="de-DE" sz="1200" i="1" dirty="0" err="1">
              <a:latin typeface="+mj-lt"/>
            </a:endParaRPr>
          </a:p>
        </p:txBody>
      </p:sp>
      <p:pic>
        <p:nvPicPr>
          <p:cNvPr id="45" name="Picture 6">
            <a:extLst>
              <a:ext uri="{FF2B5EF4-FFF2-40B4-BE49-F238E27FC236}">
                <a16:creationId xmlns:a16="http://schemas.microsoft.com/office/drawing/2014/main" id="{3B8B503D-F2A8-9CC9-5E28-11B690473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238" r="7939" b="43936"/>
          <a:stretch/>
        </p:blipFill>
        <p:spPr bwMode="auto">
          <a:xfrm>
            <a:off x="10343514" y="5597841"/>
            <a:ext cx="1656348" cy="42344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 descr="Users with solid fill">
            <a:extLst>
              <a:ext uri="{FF2B5EF4-FFF2-40B4-BE49-F238E27FC236}">
                <a16:creationId xmlns:a16="http://schemas.microsoft.com/office/drawing/2014/main" id="{EC9EB262-A261-11D1-7100-6BBC0D7BEF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35726" y="5229200"/>
            <a:ext cx="540000" cy="540000"/>
          </a:xfrm>
          <a:prstGeom prst="rect">
            <a:avLst/>
          </a:prstGeom>
        </p:spPr>
      </p:pic>
      <p:pic>
        <p:nvPicPr>
          <p:cNvPr id="48" name="Graphic 47" descr="Users with solid fill">
            <a:extLst>
              <a:ext uri="{FF2B5EF4-FFF2-40B4-BE49-F238E27FC236}">
                <a16:creationId xmlns:a16="http://schemas.microsoft.com/office/drawing/2014/main" id="{30119506-CEA4-578D-5A48-3BDA22FF0C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06679" y="1802309"/>
            <a:ext cx="540000" cy="540000"/>
          </a:xfrm>
          <a:prstGeom prst="rect">
            <a:avLst/>
          </a:prstGeom>
        </p:spPr>
      </p:pic>
      <p:pic>
        <p:nvPicPr>
          <p:cNvPr id="49" name="Graphic 48" descr="Users with solid fill">
            <a:extLst>
              <a:ext uri="{FF2B5EF4-FFF2-40B4-BE49-F238E27FC236}">
                <a16:creationId xmlns:a16="http://schemas.microsoft.com/office/drawing/2014/main" id="{DE032530-8593-0C51-9283-EBABF8F23F7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6976" y="2625703"/>
            <a:ext cx="540000" cy="540000"/>
          </a:xfrm>
          <a:prstGeom prst="rect">
            <a:avLst/>
          </a:prstGeom>
        </p:spPr>
      </p:pic>
      <p:pic>
        <p:nvPicPr>
          <p:cNvPr id="50" name="Graphic 49" descr="Lock with solid fill">
            <a:extLst>
              <a:ext uri="{FF2B5EF4-FFF2-40B4-BE49-F238E27FC236}">
                <a16:creationId xmlns:a16="http://schemas.microsoft.com/office/drawing/2014/main" id="{F568024E-97B7-0803-D79F-CB6B322289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60126" y="2503382"/>
            <a:ext cx="334031" cy="334031"/>
          </a:xfrm>
          <a:prstGeom prst="rect">
            <a:avLst/>
          </a:prstGeom>
        </p:spPr>
      </p:pic>
      <p:pic>
        <p:nvPicPr>
          <p:cNvPr id="51" name="Graphic 50" descr="Lock with solid fill">
            <a:extLst>
              <a:ext uri="{FF2B5EF4-FFF2-40B4-BE49-F238E27FC236}">
                <a16:creationId xmlns:a16="http://schemas.microsoft.com/office/drawing/2014/main" id="{39C6C5C4-FF7A-CB65-C839-69929553E3F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90586" y="1782377"/>
            <a:ext cx="334031" cy="334031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AC1468F-6AB4-A2AC-3666-A3EE1311C1AB}"/>
              </a:ext>
            </a:extLst>
          </p:cNvPr>
          <p:cNvSpPr/>
          <p:nvPr/>
        </p:nvSpPr>
        <p:spPr>
          <a:xfrm rot="10800000">
            <a:off x="3544701" y="2221024"/>
            <a:ext cx="2781603" cy="1238675"/>
          </a:xfrm>
          <a:prstGeom prst="wedgeRoundRectCallout">
            <a:avLst>
              <a:gd name="adj1" fmla="val -1410"/>
              <a:gd name="adj2" fmla="val -76462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3B3E4F-2EFC-67F9-7810-A18ABBCA3F31}"/>
              </a:ext>
            </a:extLst>
          </p:cNvPr>
          <p:cNvSpPr txBox="1"/>
          <p:nvPr/>
        </p:nvSpPr>
        <p:spPr>
          <a:xfrm>
            <a:off x="3517734" y="2311194"/>
            <a:ext cx="2833457" cy="11182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600" dirty="0"/>
              <a:t>Represents consistency relations as </a:t>
            </a:r>
            <a:r>
              <a:rPr lang="en-US" sz="1600" dirty="0">
                <a:latin typeface="+mj-lt"/>
              </a:rPr>
              <a:t>logical rules</a:t>
            </a:r>
          </a:p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Rules</a:t>
            </a:r>
            <a:r>
              <a:rPr lang="en-US" sz="1400" dirty="0">
                <a:sym typeface="Wingdings" panose="05000000000000000000" pitchFamily="2" charset="2"/>
              </a:rPr>
              <a:t> give results for relation satisfaction ( evaluator)</a:t>
            </a:r>
            <a:endParaRPr lang="en-US" sz="1400" dirty="0"/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CA54AEF-6B3C-C8E0-28FF-4819C6B55DDC}"/>
              </a:ext>
            </a:extLst>
          </p:cNvPr>
          <p:cNvSpPr/>
          <p:nvPr/>
        </p:nvSpPr>
        <p:spPr>
          <a:xfrm rot="10800000">
            <a:off x="7979225" y="3471296"/>
            <a:ext cx="4020636" cy="1109832"/>
          </a:xfrm>
          <a:prstGeom prst="wedgeRoundRectCallout">
            <a:avLst>
              <a:gd name="adj1" fmla="val 71159"/>
              <a:gd name="adj2" fmla="val 4334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1C35D8-19CE-65EB-0EC8-0B52D627ED60}"/>
              </a:ext>
            </a:extLst>
          </p:cNvPr>
          <p:cNvSpPr txBox="1"/>
          <p:nvPr/>
        </p:nvSpPr>
        <p:spPr>
          <a:xfrm>
            <a:off x="8086745" y="3490557"/>
            <a:ext cx="391311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600" dirty="0"/>
              <a:t>Contains viewtypes defined and agreed on by the parties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+mj-lt"/>
              </a:rPr>
              <a:t>flexible common semantic representation</a:t>
            </a:r>
            <a:r>
              <a:rPr lang="en-US" sz="1600" dirty="0"/>
              <a:t> between the models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2FDB4DBC-6787-FE20-1C2C-22370280AC76}"/>
              </a:ext>
            </a:extLst>
          </p:cNvPr>
          <p:cNvSpPr/>
          <p:nvPr/>
        </p:nvSpPr>
        <p:spPr>
          <a:xfrm rot="10800000">
            <a:off x="3286894" y="5791783"/>
            <a:ext cx="2830288" cy="620447"/>
          </a:xfrm>
          <a:prstGeom prst="wedgeRoundRectCallout">
            <a:avLst>
              <a:gd name="adj1" fmla="val 1753"/>
              <a:gd name="adj2" fmla="val 113720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6FF2F6-6A86-1CB5-3A3F-6F7C531EC9B6}"/>
              </a:ext>
            </a:extLst>
          </p:cNvPr>
          <p:cNvSpPr txBox="1"/>
          <p:nvPr/>
        </p:nvSpPr>
        <p:spPr>
          <a:xfrm>
            <a:off x="3400733" y="5838078"/>
            <a:ext cx="2780476" cy="53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600" dirty="0"/>
              <a:t>Contains related/linked elements across models 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101A2365-D216-CBD0-E832-561F3DD2CAF6}"/>
              </a:ext>
            </a:extLst>
          </p:cNvPr>
          <p:cNvSpPr/>
          <p:nvPr/>
        </p:nvSpPr>
        <p:spPr>
          <a:xfrm rot="10800000">
            <a:off x="6239219" y="5788701"/>
            <a:ext cx="3233316" cy="620447"/>
          </a:xfrm>
          <a:prstGeom prst="wedgeRoundRectCallout">
            <a:avLst>
              <a:gd name="adj1" fmla="val 44303"/>
              <a:gd name="adj2" fmla="val 116357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A94D62-FC4D-962C-AFA9-B0054C5489C2}"/>
              </a:ext>
            </a:extLst>
          </p:cNvPr>
          <p:cNvSpPr txBox="1"/>
          <p:nvPr/>
        </p:nvSpPr>
        <p:spPr>
          <a:xfrm>
            <a:off x="6357793" y="5838954"/>
            <a:ext cx="317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600" dirty="0"/>
              <a:t>Evaluates rule conditions based </a:t>
            </a:r>
            <a:r>
              <a:rPr lang="en-US" sz="1600" dirty="0">
                <a:latin typeface="+mj-lt"/>
              </a:rPr>
              <a:t>on given context data</a:t>
            </a: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E778C515-D358-8374-B4F4-C8751FFE54C3}"/>
              </a:ext>
            </a:extLst>
          </p:cNvPr>
          <p:cNvSpPr/>
          <p:nvPr/>
        </p:nvSpPr>
        <p:spPr>
          <a:xfrm rot="10800000">
            <a:off x="86510" y="4360341"/>
            <a:ext cx="2779024" cy="1148278"/>
          </a:xfrm>
          <a:prstGeom prst="wedgeRoundRectCallout">
            <a:avLst>
              <a:gd name="adj1" fmla="val -62096"/>
              <a:gd name="adj2" fmla="val 56553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C1883D-449A-D6B3-D40E-42F41EC35CA1}"/>
              </a:ext>
            </a:extLst>
          </p:cNvPr>
          <p:cNvSpPr txBox="1"/>
          <p:nvPr/>
        </p:nvSpPr>
        <p:spPr>
          <a:xfrm>
            <a:off x="100554" y="4365103"/>
            <a:ext cx="2890449" cy="11798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600" dirty="0"/>
              <a:t>C</a:t>
            </a:r>
            <a:r>
              <a:rPr lang="en-US" sz="1600" baseline="30000" dirty="0"/>
              <a:t>4</a:t>
            </a:r>
            <a:r>
              <a:rPr lang="en-US" sz="1600" dirty="0"/>
              <a:t> requests </a:t>
            </a:r>
            <a:r>
              <a:rPr lang="en-US" sz="1600" dirty="0">
                <a:latin typeface="+mj-lt"/>
              </a:rPr>
              <a:t>minimal data</a:t>
            </a:r>
            <a:r>
              <a:rPr lang="en-US" sz="1600" dirty="0"/>
              <a:t> via </a:t>
            </a:r>
            <a:r>
              <a:rPr lang="en-US" sz="1600" dirty="0">
                <a:latin typeface="+mj-lt"/>
              </a:rPr>
              <a:t>reduced viewtypes</a:t>
            </a:r>
            <a:endParaRPr lang="en-US" sz="1600" baseline="30000" dirty="0">
              <a:latin typeface="+mj-lt"/>
            </a:endParaRPr>
          </a:p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600" dirty="0"/>
              <a:t>Adapters provide approved data via views</a:t>
            </a:r>
          </a:p>
        </p:txBody>
      </p:sp>
    </p:spTree>
    <p:extLst>
      <p:ext uri="{BB962C8B-B14F-4D97-AF65-F5344CB8AC3E}">
        <p14:creationId xmlns:p14="http://schemas.microsoft.com/office/powerpoint/2010/main" val="41532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42" grpId="0"/>
      <p:bldP spid="55" grpId="0" animBg="1"/>
      <p:bldP spid="56" grpId="0"/>
      <p:bldP spid="56" grpId="1"/>
      <p:bldP spid="64" grpId="0" animBg="1"/>
      <p:bldP spid="65" grpId="0"/>
      <p:bldP spid="65" grpId="1"/>
      <p:bldP spid="62" grpId="0" animBg="1"/>
      <p:bldP spid="63" grpId="0"/>
      <p:bldP spid="63" grpId="1"/>
      <p:bldP spid="58" grpId="0" animBg="1"/>
      <p:bldP spid="59" grpId="0"/>
      <p:bldP spid="59" grpId="1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Badge Question Mark with solid fill">
            <a:extLst>
              <a:ext uri="{FF2B5EF4-FFF2-40B4-BE49-F238E27FC236}">
                <a16:creationId xmlns:a16="http://schemas.microsoft.com/office/drawing/2014/main" id="{3D3BE39C-0AEA-1CF9-10C0-4EC330E2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289" y="5933441"/>
            <a:ext cx="708419" cy="7084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ECA99E-9C8B-4872-784D-86D4ABB03CCE}"/>
              </a:ext>
            </a:extLst>
          </p:cNvPr>
          <p:cNvCxnSpPr>
            <a:cxnSpLocks/>
          </p:cNvCxnSpPr>
          <p:nvPr/>
        </p:nvCxnSpPr>
        <p:spPr>
          <a:xfrm flipH="1" flipV="1">
            <a:off x="5725485" y="4656717"/>
            <a:ext cx="3333876" cy="4335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6F6C28-DFD3-EAE3-EB66-DBD1283DB9C6}"/>
              </a:ext>
            </a:extLst>
          </p:cNvPr>
          <p:cNvCxnSpPr>
            <a:cxnSpLocks/>
          </p:cNvCxnSpPr>
          <p:nvPr/>
        </p:nvCxnSpPr>
        <p:spPr>
          <a:xfrm flipV="1">
            <a:off x="2606317" y="4664211"/>
            <a:ext cx="2792762" cy="1127572"/>
          </a:xfrm>
          <a:prstGeom prst="line">
            <a:avLst/>
          </a:prstGeom>
          <a:ln w="76200">
            <a:solidFill>
              <a:schemeClr val="accent2">
                <a:shade val="95000"/>
                <a:satMod val="105000"/>
                <a:alpha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3E0674-DAB7-EFC2-D38B-D9171582167A}"/>
              </a:ext>
            </a:extLst>
          </p:cNvPr>
          <p:cNvCxnSpPr>
            <a:cxnSpLocks/>
          </p:cNvCxnSpPr>
          <p:nvPr/>
        </p:nvCxnSpPr>
        <p:spPr>
          <a:xfrm flipH="1">
            <a:off x="5721456" y="3137486"/>
            <a:ext cx="2615321" cy="151923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B2978B-2B28-87DF-1EE7-7932256500D6}"/>
              </a:ext>
            </a:extLst>
          </p:cNvPr>
          <p:cNvCxnSpPr>
            <a:cxnSpLocks/>
          </p:cNvCxnSpPr>
          <p:nvPr/>
        </p:nvCxnSpPr>
        <p:spPr>
          <a:xfrm>
            <a:off x="1927142" y="4086349"/>
            <a:ext cx="3736016" cy="5420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14446A-7D55-80AA-28F2-E2B0F556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16933-3CA5-2527-93A3-F8092229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F90-B594-4B03-AD92-937BA94C24B1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8338-B859-600A-0AFF-B351D231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282B4-1B41-2C87-6988-C866862063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46CF2-942B-4944-0141-2989F4251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74" y="908720"/>
            <a:ext cx="11378580" cy="432048"/>
          </a:xfrm>
        </p:spPr>
        <p:txBody>
          <a:bodyPr/>
          <a:lstStyle/>
          <a:p>
            <a:r>
              <a:rPr lang="en-US" dirty="0"/>
              <a:t>Central Confidential Consistency Checker (C</a:t>
            </a:r>
            <a:r>
              <a:rPr lang="en-US" baseline="30000" dirty="0"/>
              <a:t>4</a:t>
            </a:r>
            <a:r>
              <a:rPr lang="en-US" dirty="0"/>
              <a:t>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E7BE40-5734-BA8B-7D6C-7F0358341F81}"/>
              </a:ext>
            </a:extLst>
          </p:cNvPr>
          <p:cNvSpPr/>
          <p:nvPr/>
        </p:nvSpPr>
        <p:spPr>
          <a:xfrm>
            <a:off x="3544703" y="3576626"/>
            <a:ext cx="3918491" cy="2068421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4800" dirty="0">
                <a:solidFill>
                  <a:schemeClr val="bg2"/>
                </a:solidFill>
                <a:latin typeface="+mj-lt"/>
              </a:rPr>
              <a:t>C</a:t>
            </a:r>
            <a:r>
              <a:rPr lang="en-US" sz="4800" baseline="30000" dirty="0">
                <a:solidFill>
                  <a:schemeClr val="bg2"/>
                </a:solidFill>
                <a:latin typeface="+mj-lt"/>
              </a:rPr>
              <a:t>4</a:t>
            </a:r>
            <a:endParaRPr lang="en-US" sz="1100" baseline="30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F288FDF0-BA29-8AA1-F754-61FAAC434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28" y="2869123"/>
            <a:ext cx="1633892" cy="982648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49E6E12D-D3E5-F46C-FCAC-B861F0F1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7354" r="20139" b="18985"/>
          <a:stretch/>
        </p:blipFill>
        <p:spPr bwMode="auto">
          <a:xfrm>
            <a:off x="6886109" y="2184038"/>
            <a:ext cx="2537725" cy="68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Top Corners Snipped 37">
            <a:extLst>
              <a:ext uri="{FF2B5EF4-FFF2-40B4-BE49-F238E27FC236}">
                <a16:creationId xmlns:a16="http://schemas.microsoft.com/office/drawing/2014/main" id="{7990F222-F8ED-555C-4C00-D6B571DF207D}"/>
              </a:ext>
            </a:extLst>
          </p:cNvPr>
          <p:cNvSpPr/>
          <p:nvPr/>
        </p:nvSpPr>
        <p:spPr>
          <a:xfrm rot="10800000">
            <a:off x="1170098" y="3944537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DFD6B9-9A8C-0D03-0B23-B142A0D2F080}"/>
              </a:ext>
            </a:extLst>
          </p:cNvPr>
          <p:cNvSpPr txBox="1"/>
          <p:nvPr/>
        </p:nvSpPr>
        <p:spPr>
          <a:xfrm>
            <a:off x="1284948" y="391096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sp>
        <p:nvSpPr>
          <p:cNvPr id="40" name="Rectangle: Top Corners Snipped 39">
            <a:extLst>
              <a:ext uri="{FF2B5EF4-FFF2-40B4-BE49-F238E27FC236}">
                <a16:creationId xmlns:a16="http://schemas.microsoft.com/office/drawing/2014/main" id="{91A2D0C4-922A-B332-282A-25D10CE4A62C}"/>
              </a:ext>
            </a:extLst>
          </p:cNvPr>
          <p:cNvSpPr/>
          <p:nvPr/>
        </p:nvSpPr>
        <p:spPr>
          <a:xfrm rot="10800000">
            <a:off x="7620991" y="2965820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932DDC-1441-E266-8D1E-3269E75DDDA4}"/>
              </a:ext>
            </a:extLst>
          </p:cNvPr>
          <p:cNvSpPr txBox="1"/>
          <p:nvPr/>
        </p:nvSpPr>
        <p:spPr>
          <a:xfrm>
            <a:off x="7735841" y="293225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158CF-BF55-60E0-25B2-AAFACA05D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5571" r="2637" b="6671"/>
          <a:stretch/>
        </p:blipFill>
        <p:spPr bwMode="auto">
          <a:xfrm>
            <a:off x="738353" y="1965455"/>
            <a:ext cx="2377579" cy="84024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FCB3A-26A7-E9E2-3656-33FA3FE43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558" y="1854224"/>
            <a:ext cx="720080" cy="6960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90A3D-0388-DBB0-2307-7AB15CAF8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044" y="1515132"/>
            <a:ext cx="657382" cy="6960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D38217-7FBE-E8FF-747C-95FE65B17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t="2624" r="1720" b="9028"/>
          <a:stretch/>
        </p:blipFill>
        <p:spPr bwMode="auto">
          <a:xfrm>
            <a:off x="7983674" y="1432341"/>
            <a:ext cx="720080" cy="69572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5AEB5AC-F4AF-A4D7-CB7B-F55FF1F63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7991681" y="5285047"/>
            <a:ext cx="2264584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091F733-DEB6-D698-EAEB-E8CB63389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4735" r="2947" b="2983"/>
          <a:stretch/>
        </p:blipFill>
        <p:spPr bwMode="auto">
          <a:xfrm>
            <a:off x="9536563" y="5692436"/>
            <a:ext cx="1301337" cy="83231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Top Corners Snipped 20">
            <a:extLst>
              <a:ext uri="{FF2B5EF4-FFF2-40B4-BE49-F238E27FC236}">
                <a16:creationId xmlns:a16="http://schemas.microsoft.com/office/drawing/2014/main" id="{046DC00F-3C41-6AB5-EC01-74186091A196}"/>
              </a:ext>
            </a:extLst>
          </p:cNvPr>
          <p:cNvSpPr/>
          <p:nvPr/>
        </p:nvSpPr>
        <p:spPr>
          <a:xfrm>
            <a:off x="8375285" y="4941168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C18171-FC0B-AED6-8F68-64ECA85117A4}"/>
              </a:ext>
            </a:extLst>
          </p:cNvPr>
          <p:cNvSpPr txBox="1"/>
          <p:nvPr/>
        </p:nvSpPr>
        <p:spPr>
          <a:xfrm>
            <a:off x="8492020" y="490109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Adapter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6E219D93-3411-7AAE-C9D9-B624A2BAF16C}"/>
              </a:ext>
            </a:extLst>
          </p:cNvPr>
          <p:cNvSpPr/>
          <p:nvPr/>
        </p:nvSpPr>
        <p:spPr>
          <a:xfrm>
            <a:off x="1856567" y="5639983"/>
            <a:ext cx="1368152" cy="332973"/>
          </a:xfrm>
          <a:prstGeom prst="snip2SameRect">
            <a:avLst>
              <a:gd name="adj1" fmla="val 42775"/>
              <a:gd name="adj2" fmla="val 0"/>
            </a:avLst>
          </a:prstGeom>
          <a:solidFill>
            <a:schemeClr val="lt1"/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B8BFBF-B5E1-D797-E63B-5B919431DBE1}"/>
              </a:ext>
            </a:extLst>
          </p:cNvPr>
          <p:cNvSpPr txBox="1"/>
          <p:nvPr/>
        </p:nvSpPr>
        <p:spPr>
          <a:xfrm>
            <a:off x="1973302" y="559991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bg2">
                    <a:alpha val="50000"/>
                  </a:schemeClr>
                </a:solidFill>
                <a:latin typeface="+mj-lt"/>
              </a:rPr>
              <a:t>Adapter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0543B9-BDEE-D6ED-B95D-51B6F698E8DA}"/>
              </a:ext>
            </a:extLst>
          </p:cNvPr>
          <p:cNvGrpSpPr/>
          <p:nvPr/>
        </p:nvGrpSpPr>
        <p:grpSpPr>
          <a:xfrm>
            <a:off x="6392562" y="3618625"/>
            <a:ext cx="873277" cy="812155"/>
            <a:chOff x="3236942" y="2109758"/>
            <a:chExt cx="873277" cy="812155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15" name="Graphic 14" descr="Folder with solid fill">
              <a:extLst>
                <a:ext uri="{FF2B5EF4-FFF2-40B4-BE49-F238E27FC236}">
                  <a16:creationId xmlns:a16="http://schemas.microsoft.com/office/drawing/2014/main" id="{7893727D-382B-8F1B-FF23-0BF67233F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16962" y="2109758"/>
              <a:ext cx="693257" cy="693257"/>
            </a:xfrm>
            <a:prstGeom prst="rect">
              <a:avLst/>
            </a:prstGeom>
          </p:spPr>
        </p:pic>
        <p:pic>
          <p:nvPicPr>
            <p:cNvPr id="17" name="Graphic 16" descr="Folder with solid fill">
              <a:extLst>
                <a:ext uri="{FF2B5EF4-FFF2-40B4-BE49-F238E27FC236}">
                  <a16:creationId xmlns:a16="http://schemas.microsoft.com/office/drawing/2014/main" id="{5D890FAE-F5B2-CD15-6844-F7E822B0E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33239" y="2169207"/>
              <a:ext cx="693257" cy="693257"/>
            </a:xfrm>
            <a:prstGeom prst="rect">
              <a:avLst/>
            </a:prstGeom>
          </p:spPr>
        </p:pic>
        <p:pic>
          <p:nvPicPr>
            <p:cNvPr id="24" name="Graphic 23" descr="Folder with solid fill">
              <a:extLst>
                <a:ext uri="{FF2B5EF4-FFF2-40B4-BE49-F238E27FC236}">
                  <a16:creationId xmlns:a16="http://schemas.microsoft.com/office/drawing/2014/main" id="{93DDAE2D-F394-09F9-0F5E-D112C0E3E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36942" y="2228656"/>
              <a:ext cx="693257" cy="693257"/>
            </a:xfrm>
            <a:prstGeom prst="rect">
              <a:avLst/>
            </a:prstGeom>
          </p:spPr>
        </p:pic>
      </p:grpSp>
      <p:pic>
        <p:nvPicPr>
          <p:cNvPr id="25" name="Graphic 24" descr="Clipboard Mixed with solid fill">
            <a:extLst>
              <a:ext uri="{FF2B5EF4-FFF2-40B4-BE49-F238E27FC236}">
                <a16:creationId xmlns:a16="http://schemas.microsoft.com/office/drawing/2014/main" id="{F6D50805-2F54-EDB2-9E10-DE6D396C52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69382" y="3654455"/>
            <a:ext cx="792088" cy="792088"/>
          </a:xfrm>
          <a:prstGeom prst="rect">
            <a:avLst/>
          </a:prstGeom>
        </p:spPr>
      </p:pic>
      <p:pic>
        <p:nvPicPr>
          <p:cNvPr id="29" name="Graphic 28" descr="List with solid fill">
            <a:extLst>
              <a:ext uri="{FF2B5EF4-FFF2-40B4-BE49-F238E27FC236}">
                <a16:creationId xmlns:a16="http://schemas.microsoft.com/office/drawing/2014/main" id="{0FBB64DE-9BBC-62A0-26F9-E6C924EEC6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63637" y="4770469"/>
            <a:ext cx="790163" cy="790163"/>
          </a:xfrm>
          <a:prstGeom prst="rect">
            <a:avLst/>
          </a:prstGeom>
        </p:spPr>
      </p:pic>
      <p:pic>
        <p:nvPicPr>
          <p:cNvPr id="30" name="Graphic 29" descr="Search Inventory with solid fill">
            <a:extLst>
              <a:ext uri="{FF2B5EF4-FFF2-40B4-BE49-F238E27FC236}">
                <a16:creationId xmlns:a16="http://schemas.microsoft.com/office/drawing/2014/main" id="{E6B8DA94-787D-A74D-4405-95F417A656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04942" y="4662517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52AC1B-A9BE-8960-EDEF-C1058FB30113}"/>
              </a:ext>
            </a:extLst>
          </p:cNvPr>
          <p:cNvSpPr txBox="1"/>
          <p:nvPr/>
        </p:nvSpPr>
        <p:spPr>
          <a:xfrm>
            <a:off x="4398237" y="3868675"/>
            <a:ext cx="10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Consistency Rule Set</a:t>
            </a:r>
            <a:endParaRPr lang="de-DE" sz="1200" i="1" dirty="0" err="1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F7F5D4-36A1-4C34-D7ED-E0D33E0950DF}"/>
              </a:ext>
            </a:extLst>
          </p:cNvPr>
          <p:cNvSpPr txBox="1"/>
          <p:nvPr/>
        </p:nvSpPr>
        <p:spPr>
          <a:xfrm>
            <a:off x="5466170" y="3868674"/>
            <a:ext cx="10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Viewtype Collection</a:t>
            </a:r>
            <a:endParaRPr lang="de-DE" sz="1200" i="1" dirty="0" err="1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A186EC-3AE7-94FA-C84D-CD80FA92246D}"/>
              </a:ext>
            </a:extLst>
          </p:cNvPr>
          <p:cNvSpPr txBox="1"/>
          <p:nvPr/>
        </p:nvSpPr>
        <p:spPr>
          <a:xfrm>
            <a:off x="5419765" y="4928539"/>
            <a:ext cx="10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Rule Evaluator</a:t>
            </a:r>
            <a:endParaRPr lang="de-DE" sz="1200" i="1" dirty="0" err="1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DA873F-F70B-E399-9143-2E2701D9EB37}"/>
              </a:ext>
            </a:extLst>
          </p:cNvPr>
          <p:cNvSpPr txBox="1"/>
          <p:nvPr/>
        </p:nvSpPr>
        <p:spPr>
          <a:xfrm>
            <a:off x="4427779" y="4929730"/>
            <a:ext cx="92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1200" i="1" dirty="0">
                <a:latin typeface="+mj-lt"/>
              </a:rPr>
              <a:t>Link Model</a:t>
            </a:r>
            <a:endParaRPr lang="de-DE" sz="1200" i="1" dirty="0" err="1">
              <a:latin typeface="+mj-lt"/>
            </a:endParaRPr>
          </a:p>
        </p:txBody>
      </p:sp>
      <p:pic>
        <p:nvPicPr>
          <p:cNvPr id="45" name="Picture 6">
            <a:extLst>
              <a:ext uri="{FF2B5EF4-FFF2-40B4-BE49-F238E27FC236}">
                <a16:creationId xmlns:a16="http://schemas.microsoft.com/office/drawing/2014/main" id="{3B8B503D-F2A8-9CC9-5E28-11B690473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238" r="7939" b="43936"/>
          <a:stretch/>
        </p:blipFill>
        <p:spPr bwMode="auto">
          <a:xfrm>
            <a:off x="10343514" y="5597841"/>
            <a:ext cx="1656348" cy="42344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 descr="Users with solid fill">
            <a:extLst>
              <a:ext uri="{FF2B5EF4-FFF2-40B4-BE49-F238E27FC236}">
                <a16:creationId xmlns:a16="http://schemas.microsoft.com/office/drawing/2014/main" id="{EC9EB262-A261-11D1-7100-6BBC0D7BEF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35726" y="5229200"/>
            <a:ext cx="540000" cy="540000"/>
          </a:xfrm>
          <a:prstGeom prst="rect">
            <a:avLst/>
          </a:prstGeom>
        </p:spPr>
      </p:pic>
      <p:pic>
        <p:nvPicPr>
          <p:cNvPr id="48" name="Graphic 47" descr="Users with solid fill">
            <a:extLst>
              <a:ext uri="{FF2B5EF4-FFF2-40B4-BE49-F238E27FC236}">
                <a16:creationId xmlns:a16="http://schemas.microsoft.com/office/drawing/2014/main" id="{30119506-CEA4-578D-5A48-3BDA22FF0C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06679" y="1802309"/>
            <a:ext cx="540000" cy="540000"/>
          </a:xfrm>
          <a:prstGeom prst="rect">
            <a:avLst/>
          </a:prstGeom>
        </p:spPr>
      </p:pic>
      <p:pic>
        <p:nvPicPr>
          <p:cNvPr id="49" name="Graphic 48" descr="Users with solid fill">
            <a:extLst>
              <a:ext uri="{FF2B5EF4-FFF2-40B4-BE49-F238E27FC236}">
                <a16:creationId xmlns:a16="http://schemas.microsoft.com/office/drawing/2014/main" id="{DE032530-8593-0C51-9283-EBABF8F23F7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6976" y="2625703"/>
            <a:ext cx="540000" cy="540000"/>
          </a:xfrm>
          <a:prstGeom prst="rect">
            <a:avLst/>
          </a:prstGeom>
        </p:spPr>
      </p:pic>
      <p:pic>
        <p:nvPicPr>
          <p:cNvPr id="50" name="Graphic 49" descr="Lock with solid fill">
            <a:extLst>
              <a:ext uri="{FF2B5EF4-FFF2-40B4-BE49-F238E27FC236}">
                <a16:creationId xmlns:a16="http://schemas.microsoft.com/office/drawing/2014/main" id="{F568024E-97B7-0803-D79F-CB6B322289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60126" y="2503382"/>
            <a:ext cx="334031" cy="334031"/>
          </a:xfrm>
          <a:prstGeom prst="rect">
            <a:avLst/>
          </a:prstGeom>
        </p:spPr>
      </p:pic>
      <p:pic>
        <p:nvPicPr>
          <p:cNvPr id="51" name="Graphic 50" descr="Lock with solid fill">
            <a:extLst>
              <a:ext uri="{FF2B5EF4-FFF2-40B4-BE49-F238E27FC236}">
                <a16:creationId xmlns:a16="http://schemas.microsoft.com/office/drawing/2014/main" id="{39C6C5C4-FF7A-CB65-C839-69929553E3F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90586" y="1782377"/>
            <a:ext cx="334031" cy="33403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A759C23-76E8-C5E2-76B8-CC8C10CD14E2}"/>
              </a:ext>
            </a:extLst>
          </p:cNvPr>
          <p:cNvSpPr/>
          <p:nvPr/>
        </p:nvSpPr>
        <p:spPr>
          <a:xfrm rot="10800000">
            <a:off x="3857732" y="5755134"/>
            <a:ext cx="4479043" cy="796883"/>
          </a:xfrm>
          <a:prstGeom prst="wedgeRoundRectCallout">
            <a:avLst>
              <a:gd name="adj1" fmla="val -3154"/>
              <a:gd name="adj2" fmla="val 92958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103450-58CB-6E7B-2E54-79A3197F40C1}"/>
              </a:ext>
            </a:extLst>
          </p:cNvPr>
          <p:cNvSpPr txBox="1"/>
          <p:nvPr/>
        </p:nvSpPr>
        <p:spPr>
          <a:xfrm>
            <a:off x="3857733" y="5741696"/>
            <a:ext cx="4479044" cy="841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Evaluator interface</a:t>
            </a:r>
          </a:p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Currently implemented with the evaluator from Object Constraint Language </a:t>
            </a:r>
            <a:r>
              <a:rPr lang="en-US" sz="1400" dirty="0">
                <a:latin typeface="+mj-lt"/>
              </a:rPr>
              <a:t>(OCL) Eclipse plugin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85A938AC-3A07-F570-B729-BBED6D58090B}"/>
              </a:ext>
            </a:extLst>
          </p:cNvPr>
          <p:cNvSpPr/>
          <p:nvPr/>
        </p:nvSpPr>
        <p:spPr>
          <a:xfrm rot="10800000">
            <a:off x="8164142" y="4247960"/>
            <a:ext cx="3002757" cy="503120"/>
          </a:xfrm>
          <a:prstGeom prst="wedgeRoundRectCallout">
            <a:avLst>
              <a:gd name="adj1" fmla="val 72007"/>
              <a:gd name="adj2" fmla="val -66465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76AF3A-3608-8C4B-9DFC-7110C354F5B2}"/>
              </a:ext>
            </a:extLst>
          </p:cNvPr>
          <p:cNvSpPr txBox="1"/>
          <p:nvPr/>
        </p:nvSpPr>
        <p:spPr>
          <a:xfrm>
            <a:off x="8237388" y="4227860"/>
            <a:ext cx="30027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Client-server communication via </a:t>
            </a:r>
            <a:r>
              <a:rPr lang="en-US" sz="1400" dirty="0">
                <a:latin typeface="+mj-lt"/>
              </a:rPr>
              <a:t>HTTPS REST API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618269A6-1C82-22AD-A0D4-0AF62197B478}"/>
              </a:ext>
            </a:extLst>
          </p:cNvPr>
          <p:cNvSpPr/>
          <p:nvPr/>
        </p:nvSpPr>
        <p:spPr>
          <a:xfrm rot="10800000">
            <a:off x="7971024" y="3502408"/>
            <a:ext cx="2709849" cy="508920"/>
          </a:xfrm>
          <a:prstGeom prst="wedgeRoundRectCallout">
            <a:avLst>
              <a:gd name="adj1" fmla="val 89237"/>
              <a:gd name="adj2" fmla="val -58339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57A600-0BEC-549B-7BC1-EBDDFA214893}"/>
              </a:ext>
            </a:extLst>
          </p:cNvPr>
          <p:cNvSpPr txBox="1"/>
          <p:nvPr/>
        </p:nvSpPr>
        <p:spPr>
          <a:xfrm>
            <a:off x="7923634" y="3482308"/>
            <a:ext cx="27572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Viewtypes based on Eclipse Modeling Framework (</a:t>
            </a:r>
            <a:r>
              <a:rPr lang="en-US" sz="1400" dirty="0">
                <a:latin typeface="+mj-lt"/>
              </a:rPr>
              <a:t>EMF</a:t>
            </a:r>
            <a:r>
              <a:rPr lang="en-US" sz="1400" dirty="0"/>
              <a:t>)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795EFF6-B0A4-F930-C93F-FE4B1E33673F}"/>
              </a:ext>
            </a:extLst>
          </p:cNvPr>
          <p:cNvSpPr/>
          <p:nvPr/>
        </p:nvSpPr>
        <p:spPr>
          <a:xfrm rot="10800000">
            <a:off x="60835" y="4404848"/>
            <a:ext cx="3370903" cy="1028564"/>
          </a:xfrm>
          <a:prstGeom prst="wedgeRoundRectCallout">
            <a:avLst>
              <a:gd name="adj1" fmla="val -64953"/>
              <a:gd name="adj2" fmla="val -23348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3A2052-3181-E0C3-D0C7-F1282A98AC68}"/>
              </a:ext>
            </a:extLst>
          </p:cNvPr>
          <p:cNvSpPr txBox="1"/>
          <p:nvPr/>
        </p:nvSpPr>
        <p:spPr>
          <a:xfrm>
            <a:off x="50533" y="4384749"/>
            <a:ext cx="3494170" cy="1056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Link manager interface</a:t>
            </a:r>
          </a:p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Different possibilities to connect and add links (manual, via </a:t>
            </a:r>
            <a:r>
              <a:rPr lang="en-US" sz="1400" dirty="0">
                <a:latin typeface="+mj-lt"/>
              </a:rPr>
              <a:t>tracing system</a:t>
            </a:r>
            <a:r>
              <a:rPr lang="en-US" sz="1400" dirty="0"/>
              <a:t>, via </a:t>
            </a:r>
            <a:r>
              <a:rPr lang="en-US" sz="1400" dirty="0">
                <a:latin typeface="+mj-lt"/>
              </a:rPr>
              <a:t>semantic equivalence finder</a:t>
            </a:r>
            <a:r>
              <a:rPr lang="en-US" sz="1400" dirty="0"/>
              <a:t>, …)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8470F4F-956F-490E-854F-DAA819637BAB}"/>
              </a:ext>
            </a:extLst>
          </p:cNvPr>
          <p:cNvSpPr/>
          <p:nvPr/>
        </p:nvSpPr>
        <p:spPr>
          <a:xfrm rot="10800000">
            <a:off x="3305876" y="1938097"/>
            <a:ext cx="2463354" cy="1553264"/>
          </a:xfrm>
          <a:prstGeom prst="wedgeRoundRectCallout">
            <a:avLst>
              <a:gd name="adj1" fmla="val 517"/>
              <a:gd name="adj2" fmla="val -76021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29E122-B6EB-7722-C94F-5798AE5E91BB}"/>
              </a:ext>
            </a:extLst>
          </p:cNvPr>
          <p:cNvSpPr txBox="1"/>
          <p:nvPr/>
        </p:nvSpPr>
        <p:spPr>
          <a:xfrm>
            <a:off x="3377359" y="2022757"/>
            <a:ext cx="2369522" cy="14875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Rule conditions </a:t>
            </a:r>
            <a:r>
              <a:rPr lang="en-US" sz="1400" dirty="0">
                <a:latin typeface="+mj-lt"/>
              </a:rPr>
              <a:t>written in OCL</a:t>
            </a:r>
            <a:r>
              <a:rPr lang="en-US" sz="1400" dirty="0"/>
              <a:t> (depends on used evaluator)</a:t>
            </a:r>
          </a:p>
          <a:p>
            <a:pPr marL="266700" indent="-266700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1400" dirty="0"/>
              <a:t>Can be extended with clearance attributes for </a:t>
            </a:r>
            <a:r>
              <a:rPr lang="en-US" sz="1400" dirty="0">
                <a:latin typeface="+mj-lt"/>
              </a:rPr>
              <a:t>access control </a:t>
            </a:r>
          </a:p>
        </p:txBody>
      </p:sp>
    </p:spTree>
    <p:extLst>
      <p:ext uri="{BB962C8B-B14F-4D97-AF65-F5344CB8AC3E}">
        <p14:creationId xmlns:p14="http://schemas.microsoft.com/office/powerpoint/2010/main" val="33529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27" grpId="0" animBg="1"/>
      <p:bldP spid="44" grpId="0"/>
      <p:bldP spid="44" grpId="1"/>
      <p:bldP spid="52" grpId="0" animBg="1"/>
      <p:bldP spid="57" grpId="0"/>
      <p:bldP spid="57" grpId="1"/>
      <p:bldP spid="60" grpId="0" animBg="1"/>
      <p:bldP spid="61" grpId="0"/>
      <p:bldP spid="69" grpId="0" animBg="1"/>
      <p:bldP spid="66" grpId="0"/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E73D4D-1E97-4DAC-8ABC-C9A949E9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84D8F1-F08C-4954-8D3B-63C587AE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9045-0827-47DE-946A-4C1DDA91F88B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4E0BE2-1576-408C-9DA2-12278219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6F38B-F6D4-8780-7049-161018799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Collaborative FF1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729508-E37C-4443-83D0-A5EB96C0AB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6C956C0-B9BE-7467-CA97-F0C9CCDE5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8903518" y="2017104"/>
            <a:ext cx="2264584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C14BD293-0893-3F62-2A37-3F6BD23A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7354" r="20139" b="18985"/>
          <a:stretch/>
        </p:blipFill>
        <p:spPr bwMode="auto">
          <a:xfrm>
            <a:off x="5231110" y="1983091"/>
            <a:ext cx="1872209" cy="5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95DF4E5-634F-22F6-E8BA-F399C9762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076" y="1938975"/>
            <a:ext cx="1008112" cy="6062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631534-1432-47AA-BA6F-C98E1E64B7D2}"/>
              </a:ext>
            </a:extLst>
          </p:cNvPr>
          <p:cNvSpPr txBox="1"/>
          <p:nvPr/>
        </p:nvSpPr>
        <p:spPr>
          <a:xfrm>
            <a:off x="7977379" y="22923"/>
            <a:ext cx="2264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u="sng" dirty="0">
                <a:latin typeface="+mj-lt"/>
              </a:rPr>
              <a:t>FF1 Rover</a:t>
            </a:r>
          </a:p>
          <a:p>
            <a:pPr>
              <a:buClr>
                <a:schemeClr val="tx1"/>
              </a:buClr>
            </a:pPr>
            <a:r>
              <a:rPr lang="en-US" sz="1200" i="1" dirty="0"/>
              <a:t>Cyber-physical system</a:t>
            </a:r>
          </a:p>
          <a:p>
            <a:pPr>
              <a:buClr>
                <a:schemeClr val="tx1"/>
              </a:buClr>
            </a:pPr>
            <a:r>
              <a:rPr lang="en-US" sz="1200" i="1" dirty="0"/>
              <a:t>MbSE demonstrator of fortiss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5B5E6B-4EDD-FBA2-5DD5-4C542449BFB3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2350133" y="1424229"/>
            <a:ext cx="4638029" cy="421439"/>
          </a:xfrm>
          <a:prstGeom prst="line">
            <a:avLst/>
          </a:prstGeom>
          <a:ln w="28575">
            <a:solidFill>
              <a:srgbClr val="014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3D1949-3EB6-F103-324B-B04F2A420545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095207" y="1424229"/>
            <a:ext cx="892955" cy="425655"/>
          </a:xfrm>
          <a:prstGeom prst="line">
            <a:avLst/>
          </a:prstGeom>
          <a:ln w="28575">
            <a:solidFill>
              <a:srgbClr val="014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801F59-4AB0-06F2-DFE8-ADEE0589D4C8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6988162" y="1424229"/>
            <a:ext cx="2850530" cy="420595"/>
          </a:xfrm>
          <a:prstGeom prst="line">
            <a:avLst/>
          </a:prstGeom>
          <a:ln w="28575">
            <a:solidFill>
              <a:srgbClr val="014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blue&#10;&#10;Description automatically generated">
            <a:extLst>
              <a:ext uri="{FF2B5EF4-FFF2-40B4-BE49-F238E27FC236}">
                <a16:creationId xmlns:a16="http://schemas.microsoft.com/office/drawing/2014/main" id="{63E9CB3C-D317-6203-4422-7F79D1B70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945" y="87081"/>
            <a:ext cx="1978434" cy="1337148"/>
          </a:xfrm>
          <a:prstGeom prst="rect">
            <a:avLst/>
          </a:prstGeom>
          <a:ln w="28575">
            <a:solidFill>
              <a:srgbClr val="014696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281C4D-5ADD-24CB-482F-1B3B15A31521}"/>
              </a:ext>
            </a:extLst>
          </p:cNvPr>
          <p:cNvSpPr/>
          <p:nvPr/>
        </p:nvSpPr>
        <p:spPr>
          <a:xfrm>
            <a:off x="549275" y="1799105"/>
            <a:ext cx="3601715" cy="91438"/>
          </a:xfrm>
          <a:prstGeom prst="rect">
            <a:avLst/>
          </a:prstGeom>
          <a:solidFill>
            <a:srgbClr val="0146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7E5B67-D60B-800E-AF7F-4FCBBD7CB534}"/>
              </a:ext>
            </a:extLst>
          </p:cNvPr>
          <p:cNvSpPr/>
          <p:nvPr/>
        </p:nvSpPr>
        <p:spPr>
          <a:xfrm>
            <a:off x="4294349" y="1794687"/>
            <a:ext cx="3601715" cy="91438"/>
          </a:xfrm>
          <a:prstGeom prst="rect">
            <a:avLst/>
          </a:prstGeom>
          <a:solidFill>
            <a:srgbClr val="0146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3B85E1-DF67-76B4-BCCB-C7E36020A952}"/>
              </a:ext>
            </a:extLst>
          </p:cNvPr>
          <p:cNvSpPr/>
          <p:nvPr/>
        </p:nvSpPr>
        <p:spPr>
          <a:xfrm>
            <a:off x="8037834" y="1797521"/>
            <a:ext cx="3601715" cy="91438"/>
          </a:xfrm>
          <a:prstGeom prst="rect">
            <a:avLst/>
          </a:prstGeom>
          <a:solidFill>
            <a:srgbClr val="0146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 err="1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D27B75-A298-02D5-FC52-8D06B70A37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40" t="6356"/>
          <a:stretch/>
        </p:blipFill>
        <p:spPr>
          <a:xfrm>
            <a:off x="839272" y="2655480"/>
            <a:ext cx="1871558" cy="1293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7D864E-7EE3-1CC0-8F60-C50F72296F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64"/>
          <a:stretch/>
        </p:blipFill>
        <p:spPr>
          <a:xfrm>
            <a:off x="8145975" y="2708920"/>
            <a:ext cx="3022128" cy="152590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BB9FC9-E3D4-2D8C-0357-76E838F57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5571" r="2637" b="6671"/>
          <a:stretch/>
        </p:blipFill>
        <p:spPr bwMode="auto">
          <a:xfrm>
            <a:off x="1486694" y="3580798"/>
            <a:ext cx="2376264" cy="83978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AFEA71-6660-90EB-867C-596AD0EF48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6256" y="3140968"/>
            <a:ext cx="1368479" cy="13228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AC1F67-484A-AD68-F9DA-84B2168564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7026" y="2852936"/>
            <a:ext cx="1249326" cy="13228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115886F-56E7-8191-058B-533BC8395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t="2624" r="1720" b="9028"/>
          <a:stretch/>
        </p:blipFill>
        <p:spPr bwMode="auto">
          <a:xfrm>
            <a:off x="4320855" y="2667292"/>
            <a:ext cx="1368479" cy="132218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id="{AB8215F7-3E08-D22D-28CC-1F4F624823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2888" y="3084697"/>
            <a:ext cx="1782599" cy="71856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46" name="Picture 45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3A41F1EE-56EB-7542-F089-6984F63B21B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5486"/>
          <a:stretch/>
        </p:blipFill>
        <p:spPr>
          <a:xfrm>
            <a:off x="2385321" y="2790042"/>
            <a:ext cx="1566812" cy="6298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48" name="Picture 47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60C43AA0-0B38-DD69-C82F-CEBC2E4F0B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93666" y="3173645"/>
            <a:ext cx="1645883" cy="13264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B18B359-46BB-8824-DC93-3320755D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4751816"/>
            <a:ext cx="11090274" cy="1802333"/>
          </a:xfrm>
        </p:spPr>
        <p:txBody>
          <a:bodyPr/>
          <a:lstStyle/>
          <a:p>
            <a:r>
              <a:rPr lang="en-US" dirty="0"/>
              <a:t>11 consistency rules defined in OCL format</a:t>
            </a:r>
          </a:p>
          <a:p>
            <a:pPr lvl="1"/>
            <a:r>
              <a:rPr lang="en-US" dirty="0"/>
              <a:t>About matching parameters, planned/needed quantities, names, interfaces, etc.</a:t>
            </a:r>
          </a:p>
          <a:p>
            <a:r>
              <a:rPr lang="en-US" dirty="0"/>
              <a:t>Confidential data: network protocols, internal costs, certain computation parameters, algorithms, detailed material composition, physical connection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E73D4D-1E97-4DAC-8ABC-C9A949E9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FAFA5A-3D0C-4C41-4FC8-7C840C1B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4" y="1916832"/>
            <a:ext cx="11522595" cy="4536504"/>
          </a:xfrm>
        </p:spPr>
        <p:txBody>
          <a:bodyPr/>
          <a:lstStyle/>
          <a:p>
            <a:r>
              <a:rPr lang="en-US" dirty="0"/>
              <a:t>Test setup:</a:t>
            </a:r>
          </a:p>
          <a:p>
            <a:pPr lvl="1"/>
            <a:r>
              <a:rPr lang="en-US" dirty="0"/>
              <a:t>Each tool operated by a different party</a:t>
            </a:r>
          </a:p>
          <a:p>
            <a:pPr lvl="1"/>
            <a:r>
              <a:rPr lang="en-US" dirty="0"/>
              <a:t>Forced inconsistencies targeting none, one, or multiple rules in parallel (183 test runs in total)</a:t>
            </a:r>
          </a:p>
          <a:p>
            <a:pPr lvl="1"/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E.g., reduced exchanged data with AF3 adapter:                                                                                      (DP = data point)</a:t>
            </a:r>
          </a:p>
          <a:p>
            <a:pPr marL="268287" lvl="1" indent="0">
              <a:buNone/>
            </a:pPr>
            <a:endParaRPr lang="en-US" dirty="0"/>
          </a:p>
          <a:p>
            <a:pPr lvl="1"/>
            <a:r>
              <a:rPr lang="en-US" dirty="0"/>
              <a:t>Correctness: C</a:t>
            </a:r>
            <a:r>
              <a:rPr lang="en-US" baseline="30000" dirty="0"/>
              <a:t>4</a:t>
            </a:r>
            <a:r>
              <a:rPr lang="en-US" dirty="0"/>
              <a:t> detected every forced inconsistency</a:t>
            </a:r>
          </a:p>
          <a:p>
            <a:pPr lvl="1"/>
            <a:r>
              <a:rPr lang="en-US" dirty="0"/>
              <a:t>Confidentiality: C</a:t>
            </a:r>
            <a:r>
              <a:rPr lang="en-US" baseline="30000" dirty="0"/>
              <a:t>4 </a:t>
            </a:r>
            <a:r>
              <a:rPr lang="en-US" dirty="0"/>
              <a:t>did not forward any confidential data to unauthorized parties</a:t>
            </a:r>
          </a:p>
          <a:p>
            <a:pPr lvl="1"/>
            <a:r>
              <a:rPr lang="en-US" dirty="0"/>
              <a:t>Extensibility: three modeling tools with different metamodels and languages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84D8F1-F08C-4954-8D3B-63C587AE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72FB-1385-4857-AFF1-C381E6B09278}" type="datetime1">
              <a:rPr lang="de-DE" smtClean="0"/>
              <a:t>24.09.2024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4E0BE2-1576-408C-9DA2-12278219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Sebastian Bergemann      -      Modular Consistency Checking Between Heterogeneous Models Without Direct Data Exchange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6F38B-F6D4-8780-7049-161018799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Collaborative FF1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729508-E37C-4443-83D0-A5EB96C0AB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2FEE40-136C-461E-A756-4E020E7EBF2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FBBF2-B164-73CF-A141-9AE77341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73" y="3284984"/>
            <a:ext cx="489934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heme/theme1.xml><?xml version="1.0" encoding="utf-8"?>
<a:theme xmlns:a="http://schemas.openxmlformats.org/drawingml/2006/main" name="fortiss">
  <a:themeElements>
    <a:clrScheme name="Benutzerdefiniert 1">
      <a:dk1>
        <a:srgbClr val="192846"/>
      </a:dk1>
      <a:lt1>
        <a:srgbClr val="FFFFFF"/>
      </a:lt1>
      <a:dk2>
        <a:srgbClr val="82A0C8"/>
      </a:dk2>
      <a:lt2>
        <a:srgbClr val="014696"/>
      </a:lt2>
      <a:accent1>
        <a:srgbClr val="192846"/>
      </a:accent1>
      <a:accent2>
        <a:srgbClr val="014696"/>
      </a:accent2>
      <a:accent3>
        <a:srgbClr val="82A0C8"/>
      </a:accent3>
      <a:accent4>
        <a:srgbClr val="FFCD00"/>
      </a:accent4>
      <a:accent5>
        <a:srgbClr val="7F7F7F"/>
      </a:accent5>
      <a:accent6>
        <a:srgbClr val="BFBFBF"/>
      </a:accent6>
      <a:hlink>
        <a:srgbClr val="192846"/>
      </a:hlink>
      <a:folHlink>
        <a:srgbClr val="192846"/>
      </a:folHlink>
    </a:clrScheme>
    <a:fontScheme name="fortiss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rtlCol="0" anchor="ctr"/>
      <a:lstStyle>
        <a:defPPr marL="266700" indent="-266700">
          <a:spcAft>
            <a:spcPts val="800"/>
          </a:spcAft>
          <a:buClr>
            <a:schemeClr val="tx1"/>
          </a:buClr>
          <a:buFont typeface="Wingdings 3" panose="05040102010807070707" pitchFamily="18" charset="2"/>
          <a:buChar char="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66700" indent="-266700">
          <a:spcAft>
            <a:spcPts val="800"/>
          </a:spcAft>
          <a:buClr>
            <a:schemeClr val="tx1"/>
          </a:buClr>
          <a:buFont typeface="Wingdings 3" panose="05040102010807070707" pitchFamily="18" charset="2"/>
          <a:buChar char="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_powerpoint_slides.potx" id="{116205BD-D873-4956-9671-1B789DF3CC09}" vid="{81D06D76-BB96-4D2A-AB8B-D13D28C70C9F}"/>
    </a:ext>
  </a:extLst>
</a:theme>
</file>

<file path=ppt/theme/theme2.xml><?xml version="1.0" encoding="utf-8"?>
<a:theme xmlns:a="http://schemas.openxmlformats.org/drawingml/2006/main" name="Larissa">
  <a:themeElements>
    <a:clrScheme name="fortiss">
      <a:dk1>
        <a:srgbClr val="192846"/>
      </a:dk1>
      <a:lt1>
        <a:sysClr val="window" lastClr="FFFFFF"/>
      </a:lt1>
      <a:dk2>
        <a:srgbClr val="82A0C8"/>
      </a:dk2>
      <a:lt2>
        <a:srgbClr val="014696"/>
      </a:lt2>
      <a:accent1>
        <a:srgbClr val="192846"/>
      </a:accent1>
      <a:accent2>
        <a:srgbClr val="014696"/>
      </a:accent2>
      <a:accent3>
        <a:srgbClr val="82A0C8"/>
      </a:accent3>
      <a:accent4>
        <a:srgbClr val="FFCD00"/>
      </a:accent4>
      <a:accent5>
        <a:srgbClr val="7F7F7F"/>
      </a:accent5>
      <a:accent6>
        <a:srgbClr val="BFBFBF"/>
      </a:accent6>
      <a:hlink>
        <a:srgbClr val="192846"/>
      </a:hlink>
      <a:folHlink>
        <a:srgbClr val="192846"/>
      </a:folHlink>
    </a:clrScheme>
    <a:fontScheme name="fortiss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fortiss">
      <a:dk1>
        <a:srgbClr val="192846"/>
      </a:dk1>
      <a:lt1>
        <a:sysClr val="window" lastClr="FFFFFF"/>
      </a:lt1>
      <a:dk2>
        <a:srgbClr val="82A0C8"/>
      </a:dk2>
      <a:lt2>
        <a:srgbClr val="014696"/>
      </a:lt2>
      <a:accent1>
        <a:srgbClr val="192846"/>
      </a:accent1>
      <a:accent2>
        <a:srgbClr val="014696"/>
      </a:accent2>
      <a:accent3>
        <a:srgbClr val="82A0C8"/>
      </a:accent3>
      <a:accent4>
        <a:srgbClr val="FFCD00"/>
      </a:accent4>
      <a:accent5>
        <a:srgbClr val="7F7F7F"/>
      </a:accent5>
      <a:accent6>
        <a:srgbClr val="BFBFBF"/>
      </a:accent6>
      <a:hlink>
        <a:srgbClr val="192846"/>
      </a:hlink>
      <a:folHlink>
        <a:srgbClr val="192846"/>
      </a:folHlink>
    </a:clrScheme>
    <a:fontScheme name="fortiss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781DB410C9C4FB174F81CC8B01246" ma:contentTypeVersion="1" ma:contentTypeDescription="Create a new document." ma:contentTypeScope="" ma:versionID="dc636b31b4f0513142565fe5c46fea6b">
  <xsd:schema xmlns:xsd="http://www.w3.org/2001/XMLSchema" xmlns:xs="http://www.w3.org/2001/XMLSchema" xmlns:p="http://schemas.microsoft.com/office/2006/metadata/properties" xmlns:ns2="d65595a6-2613-47b0-bfa3-c4f66cd29ef6" targetNamespace="http://schemas.microsoft.com/office/2006/metadata/properties" ma:root="true" ma:fieldsID="353f57b07c9e02f31cbfe7e92558296a" ns2:_="">
    <xsd:import namespace="d65595a6-2613-47b0-bfa3-c4f66cd29ef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95a6-2613-47b0-bfa3-c4f66cd29e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FB36D-588C-4D5A-B16E-4F5CCB8F29B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65595a6-2613-47b0-bfa3-c4f66cd29ef6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AD70A4-9039-430C-AED6-D20D35F5F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595a6-2613-47b0-bfa3-c4f66cd29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BBD17-ED5C-4093-A0EF-B54424888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812</Words>
  <Application>Microsoft Office PowerPoint</Application>
  <PresentationFormat>Custom</PresentationFormat>
  <Paragraphs>168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Museo Sans 700</vt:lpstr>
      <vt:lpstr>Wingdings 3</vt:lpstr>
      <vt:lpstr>Museo Sans 300</vt:lpstr>
      <vt:lpstr>Arial</vt:lpstr>
      <vt:lpstr>Museo Sans 100</vt:lpstr>
      <vt:lpstr>fortiss</vt:lpstr>
      <vt:lpstr>PowerPoint Presentation</vt:lpstr>
      <vt:lpstr>Motivation</vt:lpstr>
      <vt:lpstr>Problem and Gap</vt:lpstr>
      <vt:lpstr>Contribution</vt:lpstr>
      <vt:lpstr>Concept</vt:lpstr>
      <vt:lpstr>Concept</vt:lpstr>
      <vt:lpstr>Prototype</vt:lpstr>
      <vt:lpstr>Case Study</vt:lpstr>
      <vt:lpstr>Case Study</vt:lpstr>
      <vt:lpstr>Conclusion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Untertitel der Präsentation</dc:subject>
  <dc:creator>Sebastian Bergemann</dc:creator>
  <cp:lastModifiedBy>Sebastian Bergemann</cp:lastModifiedBy>
  <cp:revision>443</cp:revision>
  <dcterms:created xsi:type="dcterms:W3CDTF">2022-03-15T10:19:03Z</dcterms:created>
  <dcterms:modified xsi:type="dcterms:W3CDTF">2024-09-24T07:56:51Z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0x010100980781DB410C9C4FB174F81CC8B01246</vt:lpwstr>
  </property>
</Properties>
</file>